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 id="2147483721" r:id="rId2"/>
    <p:sldMasterId id="2147483756" r:id="rId3"/>
  </p:sldMasterIdLst>
  <p:notesMasterIdLst>
    <p:notesMasterId r:id="rId14"/>
  </p:notesMasterIdLst>
  <p:sldIdLst>
    <p:sldId id="387" r:id="rId4"/>
    <p:sldId id="394" r:id="rId5"/>
    <p:sldId id="376" r:id="rId6"/>
    <p:sldId id="388" r:id="rId7"/>
    <p:sldId id="389" r:id="rId8"/>
    <p:sldId id="390" r:id="rId9"/>
    <p:sldId id="391" r:id="rId10"/>
    <p:sldId id="392" r:id="rId11"/>
    <p:sldId id="395" r:id="rId12"/>
    <p:sldId id="39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CC6"/>
    <a:srgbClr val="F5CF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3" autoAdjust="0"/>
    <p:restoredTop sz="94688" autoAdjust="0"/>
  </p:normalViewPr>
  <p:slideViewPr>
    <p:cSldViewPr snapToGrid="0" snapToObjects="1">
      <p:cViewPr varScale="1">
        <p:scale>
          <a:sx n="187" d="100"/>
          <a:sy n="187" d="100"/>
        </p:scale>
        <p:origin x="208"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27" d="100"/>
        <a:sy n="22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CADA9-C8DB-CA42-B76F-BB3BD6F0DC2E}" type="datetimeFigureOut">
              <a:rPr lang="en-US" smtClean="0"/>
              <a:pPr/>
              <a:t>2/6/20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5A0FC-B0F9-0341-A35D-45533A71F5F8}" type="slidenum">
              <a:rPr lang="en-US" smtClean="0"/>
              <a:pPr/>
              <a:t>‹#›</a:t>
            </a:fld>
            <a:endParaRPr lang="en-US" dirty="0"/>
          </a:p>
        </p:txBody>
      </p:sp>
    </p:spTree>
    <p:extLst>
      <p:ext uri="{BB962C8B-B14F-4D97-AF65-F5344CB8AC3E}">
        <p14:creationId xmlns:p14="http://schemas.microsoft.com/office/powerpoint/2010/main" val="1085440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D0A857-04B2-C148-943B-BA200A7B0B5D}"/>
              </a:ext>
            </a:extLst>
          </p:cNvPr>
          <p:cNvSpPr txBox="1"/>
          <p:nvPr userDrawn="1"/>
        </p:nvSpPr>
        <p:spPr>
          <a:xfrm>
            <a:off x="8084456" y="6371771"/>
            <a:ext cx="362857" cy="246221"/>
          </a:xfrm>
          <a:prstGeom prst="rect">
            <a:avLst/>
          </a:prstGeom>
          <a:noFill/>
        </p:spPr>
        <p:txBody>
          <a:bodyPr wrap="square" rtlCol="0">
            <a:spAutoFit/>
          </a:bodyPr>
          <a:lstStyle/>
          <a:p>
            <a:fld id="{4AC7BB11-C7AC-114D-B0CE-BA21D98586D6}" type="slidenum">
              <a:rPr lang="en-US" sz="1000" smtClean="0"/>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1"/>
          <p:cNvSpPr txBox="1">
            <a:spLocks/>
          </p:cNvSpPr>
          <p:nvPr/>
        </p:nvSpPr>
        <p:spPr>
          <a:xfrm>
            <a:off x="1" y="3352580"/>
            <a:ext cx="9144000" cy="1538244"/>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GB" sz="2200" b="0" i="0" u="none" strike="noStrike" cap="none" spc="0" normalizeH="0" baseline="0" noProof="0" dirty="0">
                <a:ln>
                  <a:noFill/>
                </a:ln>
                <a:solidFill>
                  <a:schemeClr val="tx1"/>
                </a:solidFill>
                <a:effectLst/>
                <a:uLnTx/>
                <a:uFillTx/>
                <a:latin typeface="Trebuchet MS"/>
                <a:ea typeface="+mn-ea"/>
                <a:cs typeface="Trebuchet MS"/>
              </a:rPr>
              <a:t>Unit 4: Solution strategies</a:t>
            </a: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kumimoji="0" lang="en-GB" sz="2200" b="0" i="0" u="none" strike="noStrike" cap="none" spc="0" normalizeH="0" baseline="0" noProof="0" dirty="0">
              <a:ln>
                <a:noFill/>
              </a:ln>
              <a:solidFill>
                <a:schemeClr val="tx1"/>
              </a:solidFill>
              <a:effectLst/>
              <a:uLnTx/>
              <a:uFillTx/>
              <a:latin typeface="+mn-lt"/>
              <a:ea typeface="+mn-ea"/>
              <a:cs typeface="Trebuchet MS"/>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GB" sz="1800" b="1" i="0" u="none" strike="noStrike" cap="none" spc="0" normalizeH="0" baseline="0" noProof="0" dirty="0">
                <a:ln>
                  <a:noFill/>
                </a:ln>
                <a:solidFill>
                  <a:schemeClr val="tx1"/>
                </a:solidFill>
                <a:effectLst/>
                <a:uLnTx/>
                <a:uFillTx/>
                <a:latin typeface="+mn-lt"/>
                <a:ea typeface="+mn-ea"/>
                <a:cs typeface="Trebuchet MS"/>
              </a:rPr>
              <a:t>Author details and credentials</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cap="none" spc="0" normalizeH="0" baseline="0" noProof="0" dirty="0">
              <a:ln>
                <a:noFill/>
              </a:ln>
              <a:solidFill>
                <a:schemeClr val="tx1"/>
              </a:solidFill>
              <a:effectLst/>
              <a:uLnTx/>
              <a:uFillTx/>
              <a:latin typeface="Trebuchet MS"/>
              <a:ea typeface="+mn-ea"/>
              <a:cs typeface="Trebuchet MS"/>
            </a:endParaRPr>
          </a:p>
        </p:txBody>
      </p:sp>
      <p:sp>
        <p:nvSpPr>
          <p:cNvPr id="8" name="TextBox 7"/>
          <p:cNvSpPr txBox="1"/>
          <p:nvPr/>
        </p:nvSpPr>
        <p:spPr>
          <a:xfrm>
            <a:off x="0" y="2547244"/>
            <a:ext cx="9144000" cy="400110"/>
          </a:xfrm>
          <a:prstGeom prst="rect">
            <a:avLst/>
          </a:prstGeom>
          <a:noFill/>
        </p:spPr>
        <p:txBody>
          <a:bodyPr wrap="square" rtlCol="0">
            <a:spAutoFit/>
          </a:bodyPr>
          <a:lstStyle/>
          <a:p>
            <a:pPr lvl="0" algn="ctr"/>
            <a:r>
              <a:rPr lang="en-GB" sz="2000" b="1" dirty="0">
                <a:latin typeface="+mj-lt"/>
                <a:cs typeface="Trebuchet MS"/>
              </a:rPr>
              <a:t>Staff Wellbeing</a:t>
            </a:r>
          </a:p>
        </p:txBody>
      </p:sp>
      <p:pic>
        <p:nvPicPr>
          <p:cNvPr id="10" name="Picture 4" descr="optimus_logo_right.png"/>
          <p:cNvPicPr>
            <a:picLocks/>
          </p:cNvPicPr>
          <p:nvPr/>
        </p:nvPicPr>
        <p:blipFill>
          <a:blip r:embed="rId6"/>
          <a:stretch>
            <a:fillRect/>
          </a:stretch>
        </p:blipFill>
        <p:spPr bwMode="auto">
          <a:xfrm>
            <a:off x="2914731" y="1246371"/>
            <a:ext cx="3108010" cy="684060"/>
          </a:xfrm>
          <a:prstGeom prst="rect">
            <a:avLst/>
          </a:prstGeom>
          <a:noFill/>
          <a:ln w="9525">
            <a:noFill/>
            <a:miter lim="800000"/>
            <a:headEnd/>
            <a:tailEnd/>
          </a:ln>
        </p:spPr>
      </p:pic>
      <p:sp>
        <p:nvSpPr>
          <p:cNvPr id="13" name="Content Placeholder 1"/>
          <p:cNvSpPr txBox="1">
            <a:spLocks/>
          </p:cNvSpPr>
          <p:nvPr/>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cap="none" spc="300" normalizeH="0" baseline="0" noProof="0" dirty="0">
                <a:ln>
                  <a:noFill/>
                </a:ln>
                <a:solidFill>
                  <a:schemeClr val="tx2"/>
                </a:solidFill>
                <a:effectLst/>
                <a:uLnTx/>
                <a:uFillTx/>
                <a:latin typeface="+mn-lt"/>
                <a:ea typeface="+mn-ea"/>
                <a:cs typeface="Trebuchet MS"/>
              </a:rPr>
              <a:t>DEVELOPING</a:t>
            </a:r>
            <a:r>
              <a:rPr kumimoji="0" lang="en-GB" sz="1200" b="1" i="0" u="none" strike="noStrike" cap="none" spc="300" normalizeH="0" baseline="0" noProof="0" dirty="0">
                <a:ln>
                  <a:noFill/>
                </a:ln>
                <a:solidFill>
                  <a:schemeClr val="tx1"/>
                </a:solidFill>
                <a:effectLst/>
                <a:uLnTx/>
                <a:uFillTx/>
                <a:latin typeface="+mn-lt"/>
                <a:ea typeface="+mn-ea"/>
                <a:cs typeface="Trebuchet MS"/>
              </a:rPr>
              <a:t> EXCELLENCE </a:t>
            </a:r>
            <a:r>
              <a:rPr kumimoji="0" lang="en-GB" sz="1200" b="1" i="0" u="none" strike="noStrike" cap="none" spc="300" normalizeH="0" baseline="0" noProof="0" dirty="0">
                <a:ln>
                  <a:noFill/>
                </a:ln>
                <a:solidFill>
                  <a:schemeClr val="tx2"/>
                </a:solidFill>
                <a:effectLst/>
                <a:uLnTx/>
                <a:uFillTx/>
                <a:latin typeface="+mn-lt"/>
                <a:ea typeface="+mn-ea"/>
                <a:cs typeface="Trebuchet MS"/>
              </a:rPr>
              <a:t>TOGETHER</a:t>
            </a:r>
          </a:p>
        </p:txBody>
      </p:sp>
      <p:cxnSp>
        <p:nvCxnSpPr>
          <p:cNvPr id="14" name="Straight Connector 13"/>
          <p:cNvCxnSpPr/>
          <p:nvPr/>
        </p:nvCxnSpPr>
        <p:spPr>
          <a:xfrm>
            <a:off x="0" y="6223651"/>
            <a:ext cx="9144000" cy="1588"/>
          </a:xfrm>
          <a:prstGeom prst="line">
            <a:avLst/>
          </a:prstGeom>
        </p:spPr>
        <p:style>
          <a:lnRef idx="1">
            <a:schemeClr val="accent6"/>
          </a:lnRef>
          <a:fillRef idx="0">
            <a:schemeClr val="accent6"/>
          </a:fillRef>
          <a:effectRef idx="0">
            <a:schemeClr val="accent6"/>
          </a:effectRef>
          <a:fontRef idx="minor">
            <a:schemeClr val="tx1"/>
          </a:fontRef>
        </p:style>
      </p:cxnSp>
      <p:sp>
        <p:nvSpPr>
          <p:cNvPr id="2" name="TextBox 1">
            <a:extLst>
              <a:ext uri="{FF2B5EF4-FFF2-40B4-BE49-F238E27FC236}">
                <a16:creationId xmlns:a16="http://schemas.microsoft.com/office/drawing/2014/main" id="{4456A45F-67AC-4D4A-A67D-C43B2D68C3AA}"/>
              </a:ext>
            </a:extLst>
          </p:cNvPr>
          <p:cNvSpPr txBox="1"/>
          <p:nvPr userDrawn="1"/>
        </p:nvSpPr>
        <p:spPr>
          <a:xfrm>
            <a:off x="8447314" y="6322993"/>
            <a:ext cx="370115" cy="246221"/>
          </a:xfrm>
          <a:prstGeom prst="rect">
            <a:avLst/>
          </a:prstGeom>
          <a:noFill/>
        </p:spPr>
        <p:txBody>
          <a:bodyPr wrap="square" rtlCol="0">
            <a:spAutoFit/>
          </a:bodyPr>
          <a:lstStyle/>
          <a:p>
            <a:fld id="{D9BC8140-1D89-9A40-BA58-3FAE6CD70BD7}" type="slidenum">
              <a:rPr lang="en-US" sz="1000" smtClean="0"/>
              <a:t>‹#›</a:t>
            </a:fld>
            <a:endParaRPr lang="en-US" sz="1000" dirty="0"/>
          </a:p>
        </p:txBody>
      </p:sp>
    </p:spTree>
  </p:cSld>
  <p:clrMap bg1="lt1" tx1="dk1" bg2="lt2" tx2="dk2" accent1="accent1" accent2="accent2" accent3="accent3" accent4="accent4" accent5="accent5" accent6="accent6" hlink="hlink" folHlink="folHlink"/>
  <p:sldLayoutIdLst>
    <p:sldLayoutId id="2147483743" r:id="rId1"/>
    <p:sldLayoutId id="2147483792" r:id="rId2"/>
    <p:sldLayoutId id="2147483791" r:id="rId3"/>
    <p:sldLayoutId id="2147483779"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3010" y="859838"/>
            <a:ext cx="6191968" cy="557799"/>
          </a:xfrm>
          <a:prstGeom prst="rect">
            <a:avLst/>
          </a:prstGeom>
        </p:spPr>
        <p:txBody>
          <a:bodyPr vert="horz" wrap="none" lIns="91440" tIns="45720" rIns="91440" bIns="45720" rtlCol="0" anchor="ctr">
            <a:normAutofit/>
          </a:bodyPr>
          <a:lstStyle/>
          <a:p>
            <a:r>
              <a:rPr lang="en-GB" dirty="0"/>
              <a:t>Title</a:t>
            </a:r>
            <a:endParaRPr lang="en-US" dirty="0"/>
          </a:p>
        </p:txBody>
      </p:sp>
      <p:sp>
        <p:nvSpPr>
          <p:cNvPr id="3" name="Text Placeholder 2"/>
          <p:cNvSpPr>
            <a:spLocks noGrp="1"/>
          </p:cNvSpPr>
          <p:nvPr>
            <p:ph type="body" idx="1"/>
          </p:nvPr>
        </p:nvSpPr>
        <p:spPr>
          <a:xfrm>
            <a:off x="773010" y="1600201"/>
            <a:ext cx="7913790" cy="3803372"/>
          </a:xfrm>
          <a:prstGeom prst="rect">
            <a:avLst/>
          </a:prstGeom>
        </p:spPr>
        <p:txBody>
          <a:bodyPr vert="horz" lIns="91440" tIns="45720" rIns="91440" bIns="45720" rtlCol="0">
            <a:normAutofit/>
          </a:bodyPr>
          <a:lstStyle/>
          <a:p>
            <a:pPr lvl="0"/>
            <a:r>
              <a:rPr lang="en-GB" dirty="0"/>
              <a:t> Click to edit Master text styles</a:t>
            </a:r>
          </a:p>
          <a:p>
            <a:pPr lvl="1"/>
            <a:r>
              <a:rPr lang="en-GB" dirty="0"/>
              <a:t> Second level</a:t>
            </a:r>
          </a:p>
          <a:p>
            <a:pPr lvl="2"/>
            <a:r>
              <a:rPr lang="en-GB" dirty="0"/>
              <a:t> Third level</a:t>
            </a:r>
          </a:p>
          <a:p>
            <a:pPr lvl="3"/>
            <a:r>
              <a:rPr lang="en-GB" dirty="0"/>
              <a:t> Fourth level</a:t>
            </a:r>
          </a:p>
          <a:p>
            <a:pPr lvl="4"/>
            <a:r>
              <a:rPr lang="en-GB" dirty="0"/>
              <a:t> 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3CA12-7462-EF44-B2D1-D6FF56E92D56}" type="slidenum">
              <a:rPr lang="en-US" smtClean="0"/>
              <a:pPr/>
              <a:t>‹#›</a:t>
            </a:fld>
            <a:endParaRPr lang="en-US"/>
          </a:p>
        </p:txBody>
      </p:sp>
      <p:pic>
        <p:nvPicPr>
          <p:cNvPr id="8" name="Picture 7" descr="optimus_main_logo_no_text_rgb.png"/>
          <p:cNvPicPr>
            <a:picLocks noChangeAspect="1"/>
          </p:cNvPicPr>
          <p:nvPr/>
        </p:nvPicPr>
        <p:blipFill>
          <a:blip r:embed="rId3"/>
          <a:stretch>
            <a:fillRect/>
          </a:stretch>
        </p:blipFill>
        <p:spPr>
          <a:xfrm>
            <a:off x="7543800" y="244540"/>
            <a:ext cx="1143000" cy="1181100"/>
          </a:xfrm>
          <a:prstGeom prst="rect">
            <a:avLst/>
          </a:prstGeom>
        </p:spPr>
      </p:pic>
      <p:cxnSp>
        <p:nvCxnSpPr>
          <p:cNvPr id="14" name="Straight Connector 13"/>
          <p:cNvCxnSpPr/>
          <p:nvPr/>
        </p:nvCxnSpPr>
        <p:spPr>
          <a:xfrm>
            <a:off x="0" y="6223651"/>
            <a:ext cx="9144000" cy="1588"/>
          </a:xfrm>
          <a:prstGeom prst="line">
            <a:avLst/>
          </a:prstGeom>
        </p:spPr>
        <p:style>
          <a:lnRef idx="1">
            <a:schemeClr val="accent6"/>
          </a:lnRef>
          <a:fillRef idx="0">
            <a:schemeClr val="accent6"/>
          </a:fillRef>
          <a:effectRef idx="0">
            <a:schemeClr val="accent6"/>
          </a:effectRef>
          <a:fontRef idx="minor">
            <a:schemeClr val="tx1"/>
          </a:fontRef>
        </p:style>
      </p:cxnSp>
      <p:sp>
        <p:nvSpPr>
          <p:cNvPr id="9" name="Content Placeholder 1"/>
          <p:cNvSpPr txBox="1">
            <a:spLocks/>
          </p:cNvSpPr>
          <p:nvPr userDrawn="1"/>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cap="none" spc="300" normalizeH="0" baseline="0" noProof="0" dirty="0">
                <a:ln>
                  <a:noFill/>
                </a:ln>
                <a:solidFill>
                  <a:schemeClr val="tx2"/>
                </a:solidFill>
                <a:effectLst/>
                <a:uLnTx/>
                <a:uFillTx/>
                <a:latin typeface="+mn-lt"/>
                <a:ea typeface="+mn-ea"/>
                <a:cs typeface="Trebuchet MS"/>
              </a:rPr>
              <a:t>DEVELOPING</a:t>
            </a:r>
            <a:r>
              <a:rPr kumimoji="0" lang="en-GB" sz="1200" b="1" i="0" u="none" strike="noStrike" cap="none" spc="300" normalizeH="0" baseline="0" noProof="0" dirty="0">
                <a:ln>
                  <a:noFill/>
                </a:ln>
                <a:solidFill>
                  <a:schemeClr val="tx1"/>
                </a:solidFill>
                <a:effectLst/>
                <a:uLnTx/>
                <a:uFillTx/>
                <a:latin typeface="+mn-lt"/>
                <a:ea typeface="+mn-ea"/>
                <a:cs typeface="Trebuchet MS"/>
              </a:rPr>
              <a:t> EXCELLENCE </a:t>
            </a:r>
            <a:r>
              <a:rPr kumimoji="0" lang="en-GB" sz="1200" b="1" i="0" u="none" strike="noStrike" cap="none" spc="300" normalizeH="0" baseline="0" noProof="0" dirty="0">
                <a:ln>
                  <a:noFill/>
                </a:ln>
                <a:solidFill>
                  <a:schemeClr val="tx2"/>
                </a:solidFill>
                <a:effectLst/>
                <a:uLnTx/>
                <a:uFillTx/>
                <a:latin typeface="+mn-lt"/>
                <a:ea typeface="+mn-ea"/>
                <a:cs typeface="Trebuchet MS"/>
              </a:rPr>
              <a:t>TOGETHER</a:t>
            </a:r>
          </a:p>
        </p:txBody>
      </p:sp>
    </p:spTree>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l" defTabSz="457200" rtl="0" eaLnBrk="1" latinLnBrk="0" hangingPunct="1">
        <a:spcBef>
          <a:spcPct val="0"/>
        </a:spcBef>
        <a:buNone/>
        <a:defRPr sz="2400" kern="1200" cap="none">
          <a:solidFill>
            <a:schemeClr val="tx1"/>
          </a:solidFill>
          <a:latin typeface="+mj-lt"/>
          <a:ea typeface="+mj-ea"/>
          <a:cs typeface="+mj-cs"/>
        </a:defRPr>
      </a:lvl1pPr>
    </p:titleStyle>
    <p:bodyStyle>
      <a:lvl1pPr marL="0" indent="0" algn="l" defTabSz="457200" rtl="0" eaLnBrk="1" latinLnBrk="0" hangingPunct="1">
        <a:spcBef>
          <a:spcPts val="0"/>
        </a:spcBef>
        <a:spcAft>
          <a:spcPts val="1400"/>
        </a:spcAft>
        <a:buClr>
          <a:schemeClr val="tx1"/>
        </a:buClr>
        <a:buSzPct val="80000"/>
        <a:buFont typeface="Wingdings" charset="2"/>
        <a:buChar char=""/>
        <a:defRPr sz="1400" kern="1200">
          <a:solidFill>
            <a:schemeClr val="tx1"/>
          </a:solidFill>
          <a:latin typeface="+mn-lt"/>
          <a:ea typeface="+mn-ea"/>
          <a:cs typeface="+mn-cs"/>
        </a:defRPr>
      </a:lvl1pPr>
      <a:lvl2pPr marL="0" indent="0" algn="l" defTabSz="457200" rtl="0" eaLnBrk="1" latinLnBrk="0" hangingPunct="1">
        <a:spcBef>
          <a:spcPts val="0"/>
        </a:spcBef>
        <a:spcAft>
          <a:spcPts val="1400"/>
        </a:spcAft>
        <a:buClr>
          <a:schemeClr val="tx1"/>
        </a:buClr>
        <a:buSzPct val="80000"/>
        <a:buFont typeface="Wingdings" charset="2"/>
        <a:buChar char=""/>
        <a:defRPr sz="1400" kern="1200">
          <a:solidFill>
            <a:schemeClr val="tx1"/>
          </a:solidFill>
          <a:latin typeface="+mn-lt"/>
          <a:ea typeface="+mn-ea"/>
          <a:cs typeface="+mn-cs"/>
        </a:defRPr>
      </a:lvl2pPr>
      <a:lvl3pPr marL="0" indent="0" algn="l" defTabSz="457200" rtl="0" eaLnBrk="1" latinLnBrk="0" hangingPunct="1">
        <a:spcBef>
          <a:spcPts val="0"/>
        </a:spcBef>
        <a:spcAft>
          <a:spcPts val="1400"/>
        </a:spcAft>
        <a:buClr>
          <a:schemeClr val="tx1"/>
        </a:buClr>
        <a:buSzPct val="80000"/>
        <a:buFont typeface="Wingdings" charset="2"/>
        <a:buChar char=""/>
        <a:defRPr sz="1400" kern="1200">
          <a:solidFill>
            <a:schemeClr val="tx1"/>
          </a:solidFill>
          <a:latin typeface="+mn-lt"/>
          <a:ea typeface="+mn-ea"/>
          <a:cs typeface="+mn-cs"/>
        </a:defRPr>
      </a:lvl3pPr>
      <a:lvl4pPr marL="0" indent="0" algn="l" defTabSz="457200" rtl="0" eaLnBrk="1" latinLnBrk="0" hangingPunct="1">
        <a:spcBef>
          <a:spcPts val="0"/>
        </a:spcBef>
        <a:spcAft>
          <a:spcPts val="1400"/>
        </a:spcAft>
        <a:buClr>
          <a:schemeClr val="tx1"/>
        </a:buClr>
        <a:buSzPct val="80000"/>
        <a:buFont typeface="Wingdings" charset="2"/>
        <a:buChar char=""/>
        <a:defRPr sz="1400" kern="1200">
          <a:solidFill>
            <a:schemeClr val="tx1"/>
          </a:solidFill>
          <a:latin typeface="+mn-lt"/>
          <a:ea typeface="+mn-ea"/>
          <a:cs typeface="+mn-cs"/>
        </a:defRPr>
      </a:lvl4pPr>
      <a:lvl5pPr marL="0" indent="0" algn="l" defTabSz="457200" rtl="0" eaLnBrk="1" latinLnBrk="0" hangingPunct="1">
        <a:spcBef>
          <a:spcPts val="0"/>
        </a:spcBef>
        <a:spcAft>
          <a:spcPts val="1400"/>
        </a:spcAft>
        <a:buClr>
          <a:schemeClr val="tx1"/>
        </a:buClr>
        <a:buSzPct val="80000"/>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B2DE8-C0A0-4949-93D0-B1F1AD6A1E3B}" type="slidenum">
              <a:rPr lang="en-GB" smtClean="0"/>
              <a:pPr/>
              <a:t>‹#›</a:t>
            </a:fld>
            <a:endParaRPr lang="en-GB"/>
          </a:p>
        </p:txBody>
      </p:sp>
    </p:spTree>
  </p:cSld>
  <p:clrMap bg1="lt1" tx1="dk1" bg2="lt2" tx2="dk2" accent1="accent1" accent2="accent2" accent3="accent3" accent4="accent4" accent5="accent5" accent6="accent6" hlink="hlink" folHlink="folHlink"/>
  <p:hf hdr="0" ftr="0" dt="0"/>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oundcloud.com/optimusaudio/iht-staff-wellbeing-audio-clip-4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116547481/21f1fcb64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887346" y="645207"/>
            <a:ext cx="5845095" cy="461665"/>
          </a:xfrm>
          <a:prstGeom prst="rect">
            <a:avLst/>
          </a:prstGeom>
          <a:noFill/>
        </p:spPr>
        <p:txBody>
          <a:bodyPr wrap="square" rtlCol="0">
            <a:spAutoFit/>
          </a:bodyPr>
          <a:lstStyle/>
          <a:p>
            <a:pPr lvl="0"/>
            <a:r>
              <a:rPr lang="en-GB" sz="2400" dirty="0">
                <a:cs typeface="Trebuchet MS"/>
              </a:rPr>
              <a:t>Meaningful change</a:t>
            </a:r>
            <a:endParaRPr lang="en-GB" sz="2400" b="1" dirty="0">
              <a:latin typeface="+mj-lt"/>
              <a:cs typeface="Trebuchet MS"/>
            </a:endParaRPr>
          </a:p>
        </p:txBody>
      </p:sp>
      <p:graphicFrame>
        <p:nvGraphicFramePr>
          <p:cNvPr id="4" name="Table 3"/>
          <p:cNvGraphicFramePr>
            <a:graphicFrameLocks noGrp="1"/>
          </p:cNvGraphicFramePr>
          <p:nvPr>
            <p:extLst>
              <p:ext uri="{D42A27DB-BD31-4B8C-83A1-F6EECF244321}">
                <p14:modId xmlns:p14="http://schemas.microsoft.com/office/powerpoint/2010/main" val="1502930721"/>
              </p:ext>
            </p:extLst>
          </p:nvPr>
        </p:nvGraphicFramePr>
        <p:xfrm>
          <a:off x="395534" y="1444172"/>
          <a:ext cx="8131609" cy="4570032"/>
        </p:xfrm>
        <a:graphic>
          <a:graphicData uri="http://schemas.openxmlformats.org/drawingml/2006/table">
            <a:tbl>
              <a:tblPr firstRow="1" bandRow="1">
                <a:tableStyleId>{5C22544A-7EE6-4342-B048-85BDC9FD1C3A}</a:tableStyleId>
              </a:tblPr>
              <a:tblGrid>
                <a:gridCol w="2137209">
                  <a:extLst>
                    <a:ext uri="{9D8B030D-6E8A-4147-A177-3AD203B41FA5}">
                      <a16:colId xmlns:a16="http://schemas.microsoft.com/office/drawing/2014/main" val="20000"/>
                    </a:ext>
                  </a:extLst>
                </a:gridCol>
                <a:gridCol w="1836057">
                  <a:extLst>
                    <a:ext uri="{9D8B030D-6E8A-4147-A177-3AD203B41FA5}">
                      <a16:colId xmlns:a16="http://schemas.microsoft.com/office/drawing/2014/main" val="20001"/>
                    </a:ext>
                  </a:extLst>
                </a:gridCol>
                <a:gridCol w="2024743">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625067">
                <a:tc>
                  <a:txBody>
                    <a:bodyPr/>
                    <a:lstStyle/>
                    <a:p>
                      <a:endParaRPr lang="en-US" dirty="0"/>
                    </a:p>
                  </a:txBody>
                  <a:tcPr/>
                </a:tc>
                <a:tc>
                  <a:txBody>
                    <a:bodyPr/>
                    <a:lstStyle/>
                    <a:p>
                      <a:r>
                        <a:rPr lang="en-GB" dirty="0"/>
                        <a:t>Mental (mind)</a:t>
                      </a:r>
                      <a:endParaRPr lang="en-US" dirty="0"/>
                    </a:p>
                  </a:txBody>
                  <a:tcPr/>
                </a:tc>
                <a:tc>
                  <a:txBody>
                    <a:bodyPr/>
                    <a:lstStyle/>
                    <a:p>
                      <a:r>
                        <a:rPr lang="en-GB" dirty="0"/>
                        <a:t>Physical (body)</a:t>
                      </a:r>
                      <a:endParaRPr lang="en-US" dirty="0"/>
                    </a:p>
                  </a:txBody>
                  <a:tcPr/>
                </a:tc>
                <a:tc>
                  <a:txBody>
                    <a:bodyPr/>
                    <a:lstStyle/>
                    <a:p>
                      <a:r>
                        <a:rPr lang="en-GB"/>
                        <a:t>Emotional (heart)</a:t>
                      </a:r>
                      <a:endParaRPr lang="en-US" dirty="0"/>
                    </a:p>
                  </a:txBody>
                  <a:tcPr/>
                </a:tc>
                <a:extLst>
                  <a:ext uri="{0D108BD9-81ED-4DB2-BD59-A6C34878D82A}">
                    <a16:rowId xmlns:a16="http://schemas.microsoft.com/office/drawing/2014/main" val="10000"/>
                  </a:ext>
                </a:extLst>
              </a:tr>
              <a:tr h="585202">
                <a:tc>
                  <a:txBody>
                    <a:bodyPr/>
                    <a:lstStyle/>
                    <a:p>
                      <a:r>
                        <a:rPr lang="en-GB" dirty="0"/>
                        <a:t>What will I stop?</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585202">
                <a:tc>
                  <a:txBody>
                    <a:bodyPr/>
                    <a:lstStyle/>
                    <a:p>
                      <a:r>
                        <a:rPr lang="en-GB" dirty="0"/>
                        <a:t>What will I start?</a:t>
                      </a:r>
                    </a:p>
                    <a:p>
                      <a:endParaRPr lang="en-GB"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836005">
                <a:tc>
                  <a:txBody>
                    <a:bodyPr/>
                    <a:lstStyle/>
                    <a:p>
                      <a:r>
                        <a:rPr lang="en-GB" dirty="0"/>
                        <a:t>How will I implement this change?</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836005">
                <a:tc>
                  <a:txBody>
                    <a:bodyPr/>
                    <a:lstStyle/>
                    <a:p>
                      <a:r>
                        <a:rPr lang="en-GB" dirty="0"/>
                        <a:t>Does</a:t>
                      </a:r>
                      <a:r>
                        <a:rPr lang="en-GB" baseline="0" dirty="0"/>
                        <a:t> it feel worthwhile or meaningful?</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836005">
                <a:tc>
                  <a:txBody>
                    <a:bodyPr/>
                    <a:lstStyle/>
                    <a:p>
                      <a:r>
                        <a:rPr lang="en-US" dirty="0"/>
                        <a:t>Wellbeing buddy</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506575574"/>
                  </a:ext>
                </a:extLst>
              </a:tr>
            </a:tbl>
          </a:graphicData>
        </a:graphic>
      </p:graphicFrame>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9CD6F-0B23-EF40-8AA0-02E871026CDC}"/>
              </a:ext>
            </a:extLst>
          </p:cNvPr>
          <p:cNvSpPr/>
          <p:nvPr/>
        </p:nvSpPr>
        <p:spPr>
          <a:xfrm>
            <a:off x="828676" y="1499830"/>
            <a:ext cx="7400925" cy="4370427"/>
          </a:xfrm>
          <a:prstGeom prst="rect">
            <a:avLst/>
          </a:prstGeom>
        </p:spPr>
        <p:txBody>
          <a:bodyPr wrap="square">
            <a:spAutoFit/>
          </a:bodyPr>
          <a:lstStyle/>
          <a:p>
            <a:r>
              <a:rPr lang="en-US" sz="2000" dirty="0"/>
              <a:t>We will:</a:t>
            </a:r>
          </a:p>
          <a:p>
            <a:endParaRPr lang="en-US" sz="2000" dirty="0"/>
          </a:p>
          <a:p>
            <a:pPr marL="355600" indent="-355600"/>
            <a:r>
              <a:rPr lang="en-US" sz="2000" dirty="0"/>
              <a:t>•	unearth the underlying problems that trigger stress in the school</a:t>
            </a:r>
          </a:p>
          <a:p>
            <a:pPr marL="355600" indent="-355600"/>
            <a:endParaRPr lang="en-US" sz="2000" dirty="0"/>
          </a:p>
          <a:p>
            <a:pPr marL="355600" indent="-355600"/>
            <a:r>
              <a:rPr lang="en-US" sz="2000" dirty="0"/>
              <a:t>•	assess the coping strategies already in place</a:t>
            </a:r>
          </a:p>
          <a:p>
            <a:pPr marL="355600" indent="-355600"/>
            <a:endParaRPr lang="en-US" sz="2000" dirty="0"/>
          </a:p>
          <a:p>
            <a:pPr marL="355600" indent="-355600"/>
            <a:r>
              <a:rPr lang="en-US" sz="2000" dirty="0"/>
              <a:t>•	explore alternative wellbeing strategies</a:t>
            </a:r>
          </a:p>
          <a:p>
            <a:pPr marL="355600" indent="-355600"/>
            <a:endParaRPr lang="en-US" sz="2000" dirty="0"/>
          </a:p>
          <a:p>
            <a:pPr marL="355600" indent="-355600"/>
            <a:r>
              <a:rPr lang="en-US" sz="2000" dirty="0"/>
              <a:t>•	investigate ‘</a:t>
            </a:r>
            <a:r>
              <a:rPr lang="en-US" sz="2000" dirty="0" err="1"/>
              <a:t>unfreakability</a:t>
            </a:r>
            <a:r>
              <a:rPr lang="en-US" sz="2000" dirty="0"/>
              <a:t>’ and what that looks like in a teacher</a:t>
            </a:r>
          </a:p>
          <a:p>
            <a:pPr marL="355600" indent="-355600"/>
            <a:endParaRPr lang="en-US" sz="2000" dirty="0"/>
          </a:p>
          <a:p>
            <a:pPr marL="355600" indent="-355600"/>
            <a:r>
              <a:rPr lang="en-US" sz="2000" dirty="0"/>
              <a:t>•	discover the secrets of power breathing</a:t>
            </a:r>
          </a:p>
          <a:p>
            <a:endParaRPr lang="en-US" dirty="0"/>
          </a:p>
        </p:txBody>
      </p:sp>
      <p:sp>
        <p:nvSpPr>
          <p:cNvPr id="3" name="TextBox 2">
            <a:extLst>
              <a:ext uri="{FF2B5EF4-FFF2-40B4-BE49-F238E27FC236}">
                <a16:creationId xmlns:a16="http://schemas.microsoft.com/office/drawing/2014/main" id="{7C8F7EEF-7C4D-0944-81A7-1A22A4AE8618}"/>
              </a:ext>
            </a:extLst>
          </p:cNvPr>
          <p:cNvSpPr txBox="1"/>
          <p:nvPr/>
        </p:nvSpPr>
        <p:spPr>
          <a:xfrm>
            <a:off x="828676" y="621506"/>
            <a:ext cx="5493544" cy="461665"/>
          </a:xfrm>
          <a:prstGeom prst="rect">
            <a:avLst/>
          </a:prstGeom>
          <a:noFill/>
        </p:spPr>
        <p:txBody>
          <a:bodyPr wrap="square" rtlCol="0">
            <a:spAutoFit/>
          </a:bodyPr>
          <a:lstStyle/>
          <a:p>
            <a:r>
              <a:rPr lang="en-US" sz="2400" dirty="0"/>
              <a:t>Aims</a:t>
            </a:r>
          </a:p>
        </p:txBody>
      </p:sp>
    </p:spTree>
    <p:extLst>
      <p:ext uri="{BB962C8B-B14F-4D97-AF65-F5344CB8AC3E}">
        <p14:creationId xmlns:p14="http://schemas.microsoft.com/office/powerpoint/2010/main" val="385357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1"/>
          <p:cNvSpPr txBox="1">
            <a:spLocks/>
          </p:cNvSpPr>
          <p:nvPr/>
        </p:nvSpPr>
        <p:spPr>
          <a:xfrm>
            <a:off x="1171051" y="1933181"/>
            <a:ext cx="5845095" cy="2337289"/>
          </a:xfrm>
          <a:prstGeom prst="rect">
            <a:avLst/>
          </a:prstGeom>
        </p:spPr>
        <p:txBody>
          <a:bodyPr wrap="square" lIns="108000" tIns="93600">
            <a:noAutofit/>
          </a:bodyPr>
          <a:lstStyle/>
          <a:p>
            <a:pPr algn="ctr"/>
            <a:r>
              <a:rPr lang="en-GB" sz="4000"/>
              <a:t>W I F L E</a:t>
            </a:r>
            <a:endParaRPr lang="en-GB" sz="4000" dirty="0"/>
          </a:p>
          <a:p>
            <a:pPr algn="ctr"/>
            <a:endParaRPr lang="en-GB" sz="1400" dirty="0"/>
          </a:p>
          <a:p>
            <a:pPr algn="ctr"/>
            <a:endParaRPr lang="en-GB" sz="1400" dirty="0"/>
          </a:p>
          <a:p>
            <a:pPr algn="ctr"/>
            <a:r>
              <a:rPr lang="en-GB" sz="2000" dirty="0"/>
              <a:t>What I Feel Like Expressing</a:t>
            </a:r>
            <a:endParaRPr lang="en-US" sz="2000" dirty="0"/>
          </a:p>
        </p:txBody>
      </p:sp>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67174" y="680239"/>
            <a:ext cx="5845095" cy="461665"/>
          </a:xfrm>
          <a:prstGeom prst="rect">
            <a:avLst/>
          </a:prstGeom>
          <a:noFill/>
        </p:spPr>
        <p:txBody>
          <a:bodyPr wrap="square" rtlCol="0">
            <a:spAutoFit/>
          </a:bodyPr>
          <a:lstStyle/>
          <a:p>
            <a:pPr lvl="0"/>
            <a:r>
              <a:rPr lang="en-GB" sz="2400" dirty="0">
                <a:cs typeface="Trebuchet MS"/>
              </a:rPr>
              <a:t>Wellbeing strategies</a:t>
            </a:r>
            <a:endParaRPr lang="en-GB" sz="2400" b="1" dirty="0">
              <a:latin typeface="+mj-lt"/>
              <a:cs typeface="Trebuchet MS"/>
            </a:endParaRPr>
          </a:p>
        </p:txBody>
      </p:sp>
      <p:sp>
        <p:nvSpPr>
          <p:cNvPr id="7" name="Content Placeholder 1"/>
          <p:cNvSpPr txBox="1">
            <a:spLocks/>
          </p:cNvSpPr>
          <p:nvPr/>
        </p:nvSpPr>
        <p:spPr>
          <a:xfrm>
            <a:off x="967174" y="1773237"/>
            <a:ext cx="7364026" cy="4467905"/>
          </a:xfrm>
          <a:prstGeom prst="rect">
            <a:avLst/>
          </a:prstGeom>
        </p:spPr>
        <p:txBody>
          <a:bodyPr wrap="square" lIns="108000" tIns="93600">
            <a:noAutofit/>
          </a:bodyPr>
          <a:lstStyle/>
          <a:p>
            <a:pPr marL="361950" lvl="1" indent="-361950">
              <a:lnSpc>
                <a:spcPct val="150000"/>
              </a:lnSpc>
              <a:spcAft>
                <a:spcPts val="1400"/>
              </a:spcAft>
              <a:buSzPct val="80000"/>
              <a:buFont typeface="Wingdings" charset="2"/>
              <a:buChar char=""/>
            </a:pPr>
            <a:r>
              <a:rPr lang="en-GB" sz="2000" dirty="0">
                <a:cs typeface="Trebuchet MS"/>
              </a:rPr>
              <a:t>What are our biggest  stressor(s)/problem(s)?</a:t>
            </a:r>
          </a:p>
          <a:p>
            <a:pPr marL="361950" lvl="1" indent="-361950">
              <a:lnSpc>
                <a:spcPct val="150000"/>
              </a:lnSpc>
              <a:spcAft>
                <a:spcPts val="1400"/>
              </a:spcAft>
              <a:buSzPct val="80000"/>
              <a:buFont typeface="Wingdings" charset="2"/>
              <a:buChar char=""/>
            </a:pPr>
            <a:r>
              <a:rPr lang="en-GB" sz="2000" dirty="0">
                <a:cs typeface="Trebuchet MS"/>
              </a:rPr>
              <a:t>How do we cope at the moment?</a:t>
            </a:r>
          </a:p>
          <a:p>
            <a:pPr marL="361950" lvl="1" indent="-361950">
              <a:lnSpc>
                <a:spcPct val="150000"/>
              </a:lnSpc>
              <a:spcAft>
                <a:spcPts val="1400"/>
              </a:spcAft>
              <a:buSzPct val="80000"/>
              <a:buFont typeface="Wingdings" charset="2"/>
              <a:buChar char=""/>
            </a:pPr>
            <a:r>
              <a:rPr lang="en-GB" sz="2000" dirty="0">
                <a:cs typeface="Trebuchet MS"/>
              </a:rPr>
              <a:t>What healthy strategies do I use to support myself? (as a human being not a human doing!)</a:t>
            </a:r>
          </a:p>
          <a:p>
            <a:pPr marL="361950" lvl="1" indent="-361950">
              <a:lnSpc>
                <a:spcPct val="150000"/>
              </a:lnSpc>
              <a:spcAft>
                <a:spcPts val="1400"/>
              </a:spcAft>
              <a:buSzPct val="80000"/>
              <a:buFont typeface="Wingdings" charset="2"/>
              <a:buChar char=""/>
            </a:pPr>
            <a:r>
              <a:rPr lang="en-GB" sz="2000" dirty="0">
                <a:cs typeface="Trebuchet MS"/>
              </a:rPr>
              <a:t>What healthy strategies do I use to support my teaching excellence?</a:t>
            </a:r>
          </a:p>
        </p:txBody>
      </p:sp>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67174" y="622181"/>
            <a:ext cx="5845095" cy="461665"/>
          </a:xfrm>
          <a:prstGeom prst="rect">
            <a:avLst/>
          </a:prstGeom>
          <a:noFill/>
        </p:spPr>
        <p:txBody>
          <a:bodyPr wrap="square" rtlCol="0">
            <a:spAutoFit/>
          </a:bodyPr>
          <a:lstStyle/>
          <a:p>
            <a:pPr lvl="0"/>
            <a:r>
              <a:rPr lang="en-GB" sz="2400" dirty="0">
                <a:cs typeface="Trebuchet MS"/>
              </a:rPr>
              <a:t>The ‘</a:t>
            </a:r>
            <a:r>
              <a:rPr lang="en-GB" sz="2400" dirty="0" err="1">
                <a:cs typeface="Trebuchet MS"/>
              </a:rPr>
              <a:t>unfreakable</a:t>
            </a:r>
            <a:r>
              <a:rPr lang="en-GB" sz="2400" dirty="0">
                <a:cs typeface="Trebuchet MS"/>
              </a:rPr>
              <a:t>’ teacher</a:t>
            </a:r>
            <a:endParaRPr lang="en-GB" sz="2400" b="1" dirty="0">
              <a:latin typeface="+mj-lt"/>
              <a:cs typeface="Trebuchet MS"/>
            </a:endParaRPr>
          </a:p>
        </p:txBody>
      </p:sp>
      <p:sp>
        <p:nvSpPr>
          <p:cNvPr id="7" name="Content Placeholder 1"/>
          <p:cNvSpPr txBox="1">
            <a:spLocks/>
          </p:cNvSpPr>
          <p:nvPr/>
        </p:nvSpPr>
        <p:spPr>
          <a:xfrm>
            <a:off x="967174" y="1773237"/>
            <a:ext cx="7276940" cy="4462581"/>
          </a:xfrm>
          <a:prstGeom prst="rect">
            <a:avLst/>
          </a:prstGeom>
        </p:spPr>
        <p:txBody>
          <a:bodyPr wrap="square" lIns="108000" tIns="93600">
            <a:noAutofit/>
          </a:bodyPr>
          <a:lstStyle/>
          <a:p>
            <a:pPr>
              <a:lnSpc>
                <a:spcPct val="150000"/>
              </a:lnSpc>
            </a:pPr>
            <a:r>
              <a:rPr lang="en-GB" sz="2000" dirty="0"/>
              <a:t>‘Perhaps the most indispensable tool for man in modern times is the ability to remain calm in the midst of rapid and unsettling changes.  The person who will survive the present age is … the one who can keep his head, while all about are losing theirs. </a:t>
            </a:r>
            <a:r>
              <a:rPr lang="en-GB" sz="2000" dirty="0" err="1"/>
              <a:t>Unfreakability</a:t>
            </a:r>
            <a:r>
              <a:rPr lang="en-GB" sz="2000" dirty="0"/>
              <a:t> refers to man’s propensity… to see the true nature of what is happening around him and to respond appropriately. This requires a mind which is clear because it is calm.’ </a:t>
            </a:r>
          </a:p>
          <a:p>
            <a:pPr algn="r">
              <a:lnSpc>
                <a:spcPct val="150000"/>
              </a:lnSpc>
            </a:pPr>
            <a:r>
              <a:rPr lang="en-GB" sz="1600" dirty="0"/>
              <a:t>W Timothy Gallwey, </a:t>
            </a:r>
            <a:r>
              <a:rPr lang="en-GB" sz="1600" i="1" dirty="0"/>
              <a:t>The Inner Game of Tennis</a:t>
            </a:r>
          </a:p>
        </p:txBody>
      </p:sp>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67175" y="709267"/>
            <a:ext cx="5845095" cy="461665"/>
          </a:xfrm>
          <a:prstGeom prst="rect">
            <a:avLst/>
          </a:prstGeom>
          <a:noFill/>
        </p:spPr>
        <p:txBody>
          <a:bodyPr wrap="square" rtlCol="0">
            <a:spAutoFit/>
          </a:bodyPr>
          <a:lstStyle/>
          <a:p>
            <a:pPr lvl="0"/>
            <a:r>
              <a:rPr lang="en-GB" sz="2400" dirty="0">
                <a:cs typeface="Trebuchet MS"/>
              </a:rPr>
              <a:t>Relax!</a:t>
            </a:r>
            <a:endParaRPr lang="en-GB" sz="2400" b="1" dirty="0">
              <a:latin typeface="+mj-lt"/>
              <a:cs typeface="Trebuchet MS"/>
            </a:endParaRPr>
          </a:p>
        </p:txBody>
      </p:sp>
      <p:sp>
        <p:nvSpPr>
          <p:cNvPr id="7" name="Content Placeholder 1"/>
          <p:cNvSpPr txBox="1">
            <a:spLocks/>
          </p:cNvSpPr>
          <p:nvPr/>
        </p:nvSpPr>
        <p:spPr>
          <a:xfrm>
            <a:off x="967174" y="2380343"/>
            <a:ext cx="7276939" cy="3846285"/>
          </a:xfrm>
          <a:prstGeom prst="rect">
            <a:avLst/>
          </a:prstGeom>
        </p:spPr>
        <p:txBody>
          <a:bodyPr wrap="square" lIns="108000" tIns="93600">
            <a:noAutofit/>
          </a:bodyPr>
          <a:lstStyle/>
          <a:p>
            <a:pPr marL="1428750" indent="-1428750"/>
            <a:r>
              <a:rPr lang="en-GB" sz="2000" dirty="0"/>
              <a:t>MIND	Create personal headspace; mindfulness,</a:t>
            </a:r>
            <a:br>
              <a:rPr lang="en-GB" sz="2000" dirty="0"/>
            </a:br>
            <a:r>
              <a:rPr lang="en-GB" sz="2000" dirty="0"/>
              <a:t>                meditation, creative visualisation …	</a:t>
            </a:r>
          </a:p>
          <a:p>
            <a:pPr marL="1428750" indent="-1428750"/>
            <a:endParaRPr lang="en-GB" sz="2000" dirty="0"/>
          </a:p>
          <a:p>
            <a:pPr marL="1428750" indent="-1428750"/>
            <a:r>
              <a:rPr lang="en-GB" sz="2000" dirty="0"/>
              <a:t>BODY	Release tension; ‘body scan’, exercise, dance,</a:t>
            </a:r>
            <a:br>
              <a:rPr lang="en-GB" sz="2000" dirty="0"/>
            </a:br>
            <a:r>
              <a:rPr lang="en-GB" sz="2000" dirty="0"/>
              <a:t>                laugh …	</a:t>
            </a:r>
          </a:p>
          <a:p>
            <a:pPr marL="1428750" indent="-1428750"/>
            <a:endParaRPr lang="en-GB" sz="2000" dirty="0"/>
          </a:p>
          <a:p>
            <a:pPr marL="1428750" indent="-1428750"/>
            <a:r>
              <a:rPr lang="en-GB" sz="2000" dirty="0"/>
              <a:t>HEART	Do what </a:t>
            </a:r>
            <a:r>
              <a:rPr lang="en-GB" sz="2000" i="1" dirty="0"/>
              <a:t>you love;</a:t>
            </a:r>
            <a:r>
              <a:rPr lang="en-GB" sz="2000" dirty="0"/>
              <a:t> hobby, family/social time,</a:t>
            </a:r>
            <a:br>
              <a:rPr lang="en-GB" sz="2000" dirty="0"/>
            </a:br>
            <a:r>
              <a:rPr lang="en-GB" sz="2000" dirty="0"/>
              <a:t>                fun!</a:t>
            </a:r>
            <a:endParaRPr lang="en-US" sz="2000" dirty="0"/>
          </a:p>
        </p:txBody>
      </p:sp>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764275" y="643952"/>
            <a:ext cx="5975423" cy="461665"/>
          </a:xfrm>
          <a:prstGeom prst="rect">
            <a:avLst/>
          </a:prstGeom>
          <a:noFill/>
        </p:spPr>
        <p:txBody>
          <a:bodyPr wrap="square" rtlCol="0">
            <a:spAutoFit/>
          </a:bodyPr>
          <a:lstStyle/>
          <a:p>
            <a:pPr lvl="0"/>
            <a:r>
              <a:rPr lang="en-GB" sz="2400" dirty="0">
                <a:cs typeface="Trebuchet MS"/>
              </a:rPr>
              <a:t>Your power is in your breath</a:t>
            </a:r>
            <a:endParaRPr lang="en-GB" sz="2400" b="1" dirty="0">
              <a:latin typeface="+mj-lt"/>
              <a:cs typeface="Trebuchet MS"/>
            </a:endParaRPr>
          </a:p>
        </p:txBody>
      </p:sp>
      <p:sp>
        <p:nvSpPr>
          <p:cNvPr id="7" name="Content Placeholder 1"/>
          <p:cNvSpPr txBox="1">
            <a:spLocks/>
          </p:cNvSpPr>
          <p:nvPr/>
        </p:nvSpPr>
        <p:spPr>
          <a:xfrm>
            <a:off x="819624" y="1685500"/>
            <a:ext cx="7511576" cy="4528548"/>
          </a:xfrm>
          <a:prstGeom prst="rect">
            <a:avLst/>
          </a:prstGeom>
        </p:spPr>
        <p:txBody>
          <a:bodyPr wrap="square" lIns="108000" tIns="93600">
            <a:noAutofit/>
          </a:bodyPr>
          <a:lstStyle/>
          <a:p>
            <a:pPr marL="342900" indent="-342900">
              <a:lnSpc>
                <a:spcPct val="150000"/>
              </a:lnSpc>
              <a:buFont typeface="Arial" panose="020B0604020202020204" pitchFamily="34" charset="0"/>
              <a:buChar char="•"/>
            </a:pPr>
            <a:r>
              <a:rPr lang="en-GB" sz="2000" dirty="0"/>
              <a:t>Emotional breath</a:t>
            </a:r>
          </a:p>
          <a:p>
            <a:pPr marL="342900" indent="-342900">
              <a:lnSpc>
                <a:spcPct val="150000"/>
              </a:lnSpc>
              <a:buFont typeface="Arial" panose="020B0604020202020204" pitchFamily="34" charset="0"/>
              <a:buChar char="•"/>
            </a:pPr>
            <a:r>
              <a:rPr lang="en-GB" sz="2000" dirty="0"/>
              <a:t>Your breath is the gateway to feeling calm and centred</a:t>
            </a:r>
          </a:p>
          <a:p>
            <a:pPr marL="342900" indent="-342900">
              <a:lnSpc>
                <a:spcPct val="150000"/>
              </a:lnSpc>
              <a:buFont typeface="Arial" panose="020B0604020202020204" pitchFamily="34" charset="0"/>
              <a:buChar char="•"/>
            </a:pPr>
            <a:r>
              <a:rPr lang="en-GB" sz="2000" dirty="0"/>
              <a:t>Focus on your breathing and you will return to the present moment</a:t>
            </a:r>
          </a:p>
          <a:p>
            <a:pPr>
              <a:lnSpc>
                <a:spcPct val="150000"/>
              </a:lnSpc>
            </a:pPr>
            <a:endParaRPr lang="en-GB" sz="2000" dirty="0"/>
          </a:p>
        </p:txBody>
      </p:sp>
      <p:pic>
        <p:nvPicPr>
          <p:cNvPr id="3" name="Picture 2" descr="A picture containing water, bird&#10;&#10;Description automatically generated">
            <a:hlinkClick r:id="rId2"/>
            <a:extLst>
              <a:ext uri="{FF2B5EF4-FFF2-40B4-BE49-F238E27FC236}">
                <a16:creationId xmlns:a16="http://schemas.microsoft.com/office/drawing/2014/main" id="{03C03384-AB1B-E648-A810-2016B84633DF}"/>
              </a:ext>
            </a:extLst>
          </p:cNvPr>
          <p:cNvPicPr>
            <a:picLocks noChangeAspect="1"/>
          </p:cNvPicPr>
          <p:nvPr/>
        </p:nvPicPr>
        <p:blipFill>
          <a:blip r:embed="rId3"/>
          <a:stretch>
            <a:fillRect/>
          </a:stretch>
        </p:blipFill>
        <p:spPr>
          <a:xfrm>
            <a:off x="819624" y="3949774"/>
            <a:ext cx="7233313" cy="1795683"/>
          </a:xfrm>
          <a:prstGeom prst="rect">
            <a:avLst/>
          </a:prstGeom>
        </p:spPr>
      </p:pic>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67174" y="680238"/>
            <a:ext cx="5845095" cy="461665"/>
          </a:xfrm>
          <a:prstGeom prst="rect">
            <a:avLst/>
          </a:prstGeom>
          <a:noFill/>
        </p:spPr>
        <p:txBody>
          <a:bodyPr wrap="square" rtlCol="0">
            <a:spAutoFit/>
          </a:bodyPr>
          <a:lstStyle/>
          <a:p>
            <a:pPr lvl="0"/>
            <a:r>
              <a:rPr lang="en-GB" sz="2400" dirty="0">
                <a:cs typeface="Trebuchet MS"/>
              </a:rPr>
              <a:t>Breathing secrets</a:t>
            </a:r>
            <a:endParaRPr lang="en-GB" sz="2400" b="1" dirty="0">
              <a:latin typeface="+mj-lt"/>
              <a:cs typeface="Trebuchet MS"/>
            </a:endParaRPr>
          </a:p>
        </p:txBody>
      </p:sp>
      <p:sp>
        <p:nvSpPr>
          <p:cNvPr id="7" name="Content Placeholder 1"/>
          <p:cNvSpPr txBox="1">
            <a:spLocks/>
          </p:cNvSpPr>
          <p:nvPr/>
        </p:nvSpPr>
        <p:spPr>
          <a:xfrm>
            <a:off x="967174" y="1959429"/>
            <a:ext cx="7487397" cy="4218333"/>
          </a:xfrm>
          <a:prstGeom prst="rect">
            <a:avLst/>
          </a:prstGeom>
        </p:spPr>
        <p:txBody>
          <a:bodyPr wrap="square" lIns="108000" tIns="93600">
            <a:noAutofit/>
          </a:bodyPr>
          <a:lstStyle/>
          <a:p>
            <a:pPr marL="0" lvl="1">
              <a:spcAft>
                <a:spcPts val="1400"/>
              </a:spcAft>
              <a:buSzPct val="80000"/>
              <a:buFont typeface="Wingdings" charset="2"/>
              <a:buChar char=""/>
            </a:pPr>
            <a:r>
              <a:rPr lang="en-GB" sz="1400" dirty="0">
                <a:cs typeface="Trebuchet MS"/>
              </a:rPr>
              <a:t> </a:t>
            </a:r>
            <a:r>
              <a:rPr lang="en-GB" sz="2000" dirty="0">
                <a:cs typeface="Trebuchet MS"/>
              </a:rPr>
              <a:t>To relax if you are stressed – longer exhale</a:t>
            </a:r>
          </a:p>
          <a:p>
            <a:pPr marL="0" lvl="1">
              <a:spcAft>
                <a:spcPts val="1400"/>
              </a:spcAft>
              <a:buSzPct val="80000"/>
              <a:buFont typeface="Wingdings" charset="2"/>
              <a:buChar char=""/>
            </a:pPr>
            <a:endParaRPr lang="en-GB" sz="2000" dirty="0">
              <a:cs typeface="Trebuchet MS"/>
            </a:endParaRPr>
          </a:p>
          <a:p>
            <a:pPr marL="0" lvl="1">
              <a:spcAft>
                <a:spcPts val="1400"/>
              </a:spcAft>
              <a:buSzPct val="80000"/>
              <a:buFont typeface="Wingdings" charset="2"/>
              <a:buChar char=""/>
            </a:pPr>
            <a:r>
              <a:rPr lang="en-GB" sz="2000" dirty="0">
                <a:cs typeface="Trebuchet MS"/>
              </a:rPr>
              <a:t> To energise if you are exhausted – longer inhale</a:t>
            </a:r>
          </a:p>
          <a:p>
            <a:pPr marL="0" lvl="1">
              <a:spcAft>
                <a:spcPts val="1400"/>
              </a:spcAft>
              <a:buSzPct val="80000"/>
              <a:buFont typeface="Wingdings" charset="2"/>
              <a:buChar char=""/>
            </a:pPr>
            <a:endParaRPr lang="en-GB" sz="2000" dirty="0">
              <a:cs typeface="Trebuchet MS"/>
            </a:endParaRPr>
          </a:p>
          <a:p>
            <a:pPr marL="0" lvl="1">
              <a:spcAft>
                <a:spcPts val="1400"/>
              </a:spcAft>
              <a:buSzPct val="80000"/>
              <a:buFont typeface="Wingdings" charset="2"/>
              <a:buChar char=""/>
            </a:pPr>
            <a:r>
              <a:rPr lang="en-GB" sz="2000" dirty="0">
                <a:cs typeface="Trebuchet MS"/>
              </a:rPr>
              <a:t> To centre for poise – inhale for 7, hold for 7, exhale for 7</a:t>
            </a:r>
            <a:endParaRPr lang="en-US" sz="2000" dirty="0">
              <a:cs typeface="Trebuchet MS"/>
            </a:endParaRPr>
          </a:p>
        </p:txBody>
      </p:sp>
    </p:spTree>
    <p:extLst>
      <p:ext uri="{BB962C8B-B14F-4D97-AF65-F5344CB8AC3E}">
        <p14:creationId xmlns:p14="http://schemas.microsoft.com/office/powerpoint/2010/main" val="4314080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looking at the camera&#10;&#10;Description automatically generated">
            <a:hlinkClick r:id="rId2"/>
            <a:extLst>
              <a:ext uri="{FF2B5EF4-FFF2-40B4-BE49-F238E27FC236}">
                <a16:creationId xmlns:a16="http://schemas.microsoft.com/office/drawing/2014/main" id="{D0D727FB-B427-5644-B67C-942A88E5C0C6}"/>
              </a:ext>
            </a:extLst>
          </p:cNvPr>
          <p:cNvPicPr>
            <a:picLocks noChangeAspect="1"/>
          </p:cNvPicPr>
          <p:nvPr/>
        </p:nvPicPr>
        <p:blipFill>
          <a:blip r:embed="rId3"/>
          <a:stretch>
            <a:fillRect/>
          </a:stretch>
        </p:blipFill>
        <p:spPr>
          <a:xfrm>
            <a:off x="1016757" y="1220523"/>
            <a:ext cx="6220915" cy="4797949"/>
          </a:xfrm>
          <a:prstGeom prst="rect">
            <a:avLst/>
          </a:prstGeom>
        </p:spPr>
      </p:pic>
      <p:sp>
        <p:nvSpPr>
          <p:cNvPr id="4" name="TextBox 3">
            <a:extLst>
              <a:ext uri="{FF2B5EF4-FFF2-40B4-BE49-F238E27FC236}">
                <a16:creationId xmlns:a16="http://schemas.microsoft.com/office/drawing/2014/main" id="{2D6E0A8F-C975-9447-819A-1ACD6572B5D8}"/>
              </a:ext>
            </a:extLst>
          </p:cNvPr>
          <p:cNvSpPr txBox="1"/>
          <p:nvPr/>
        </p:nvSpPr>
        <p:spPr>
          <a:xfrm>
            <a:off x="1016757" y="511791"/>
            <a:ext cx="5916304" cy="461665"/>
          </a:xfrm>
          <a:prstGeom prst="rect">
            <a:avLst/>
          </a:prstGeom>
          <a:noFill/>
        </p:spPr>
        <p:txBody>
          <a:bodyPr wrap="square" rtlCol="0">
            <a:spAutoFit/>
          </a:bodyPr>
          <a:lstStyle/>
          <a:p>
            <a:r>
              <a:rPr lang="en-US" sz="2400" dirty="0"/>
              <a:t>A teacher’s perspective</a:t>
            </a:r>
          </a:p>
        </p:txBody>
      </p:sp>
    </p:spTree>
    <p:extLst>
      <p:ext uri="{BB962C8B-B14F-4D97-AF65-F5344CB8AC3E}">
        <p14:creationId xmlns:p14="http://schemas.microsoft.com/office/powerpoint/2010/main" val="4240832424"/>
      </p:ext>
    </p:extLst>
  </p:cSld>
  <p:clrMapOvr>
    <a:masterClrMapping/>
  </p:clrMapOvr>
</p:sld>
</file>

<file path=ppt/theme/theme1.xml><?xml version="1.0" encoding="utf-8"?>
<a:theme xmlns:a="http://schemas.openxmlformats.org/drawingml/2006/main" name="Intro Page">
  <a:themeElements>
    <a:clrScheme name="OE_Brand_Colours_2015">
      <a:dk1>
        <a:srgbClr val="414954"/>
      </a:dk1>
      <a:lt1>
        <a:srgbClr val="FFFFFF"/>
      </a:lt1>
      <a:dk2>
        <a:srgbClr val="399DDC"/>
      </a:dk2>
      <a:lt2>
        <a:srgbClr val="7395AA"/>
      </a:lt2>
      <a:accent1>
        <a:srgbClr val="38AA8C"/>
      </a:accent1>
      <a:accent2>
        <a:srgbClr val="E1313A"/>
      </a:accent2>
      <a:accent3>
        <a:srgbClr val="F18B13"/>
      </a:accent3>
      <a:accent4>
        <a:srgbClr val="8370B0"/>
      </a:accent4>
      <a:accent5>
        <a:srgbClr val="7395AA"/>
      </a:accent5>
      <a:accent6>
        <a:srgbClr val="7B7C7C"/>
      </a:accent6>
      <a:hlink>
        <a:srgbClr val="E4431F"/>
      </a:hlink>
      <a:folHlink>
        <a:srgbClr val="399DDC"/>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E Text Page">
  <a:themeElements>
    <a:clrScheme name="OE_Brand_Colours_2015">
      <a:dk1>
        <a:srgbClr val="414954"/>
      </a:dk1>
      <a:lt1>
        <a:srgbClr val="FFFFFF"/>
      </a:lt1>
      <a:dk2>
        <a:srgbClr val="399DDC"/>
      </a:dk2>
      <a:lt2>
        <a:srgbClr val="7395AA"/>
      </a:lt2>
      <a:accent1>
        <a:srgbClr val="38AA8C"/>
      </a:accent1>
      <a:accent2>
        <a:srgbClr val="E1313A"/>
      </a:accent2>
      <a:accent3>
        <a:srgbClr val="F18B13"/>
      </a:accent3>
      <a:accent4>
        <a:srgbClr val="8370B0"/>
      </a:accent4>
      <a:accent5>
        <a:srgbClr val="7395AA"/>
      </a:accent5>
      <a:accent6>
        <a:srgbClr val="7B7C7C"/>
      </a:accent6>
      <a:hlink>
        <a:srgbClr val="E4431F"/>
      </a:hlink>
      <a:folHlink>
        <a:srgbClr val="399DDC"/>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1973</TotalTime>
  <Words>382</Words>
  <Application>Microsoft Macintosh PowerPoint</Application>
  <PresentationFormat>On-screen Show (4:3)</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Trebuchet MS</vt:lpstr>
      <vt:lpstr>Wingdings</vt:lpstr>
      <vt:lpstr>Intro Page</vt:lpstr>
      <vt:lpstr>OE Text Page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Edward Gildea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Gildea</dc:creator>
  <cp:lastModifiedBy>Jane Moody</cp:lastModifiedBy>
  <cp:revision>90</cp:revision>
  <cp:lastPrinted>2020-02-06T15:50:44Z</cp:lastPrinted>
  <dcterms:created xsi:type="dcterms:W3CDTF">2014-12-09T10:38:30Z</dcterms:created>
  <dcterms:modified xsi:type="dcterms:W3CDTF">2020-02-06T15:50:48Z</dcterms:modified>
</cp:coreProperties>
</file>