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  <p:sldMasterId id="2147483721" r:id="rId2"/>
    <p:sldMasterId id="2147483756" r:id="rId3"/>
  </p:sldMasterIdLst>
  <p:notesMasterIdLst>
    <p:notesMasterId r:id="rId15"/>
  </p:notesMasterIdLst>
  <p:sldIdLst>
    <p:sldId id="387" r:id="rId4"/>
    <p:sldId id="376" r:id="rId5"/>
    <p:sldId id="388" r:id="rId6"/>
    <p:sldId id="389" r:id="rId7"/>
    <p:sldId id="390" r:id="rId8"/>
    <p:sldId id="391" r:id="rId9"/>
    <p:sldId id="392" r:id="rId10"/>
    <p:sldId id="393" r:id="rId11"/>
    <p:sldId id="394" r:id="rId12"/>
    <p:sldId id="395" r:id="rId13"/>
    <p:sldId id="39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clrMru>
    <a:srgbClr val="825CC6"/>
    <a:srgbClr val="F5CF0D"/>
  </p:clrMru>
  <p:extLst>
    <p:ext uri="{E76CE94A-603C-4142-B9EB-6D1370010A27}">
      <p14:discardImageEditData xmlns="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p14="http://schemas.microsoft.com/office/powerpoint/2010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1" autoAdjust="0"/>
    <p:restoredTop sz="94683" autoAdjust="0"/>
  </p:normalViewPr>
  <p:slideViewPr>
    <p:cSldViewPr snapToGrid="0" snapToObjects="1">
      <p:cViewPr varScale="1">
        <p:scale>
          <a:sx n="111" d="100"/>
          <a:sy n="111" d="100"/>
        </p:scale>
        <p:origin x="-162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27" d="100"/>
        <a:sy n="227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2CADA9-C8DB-CA42-B76F-BB3BD6F0DC2E}" type="datetimeFigureOut">
              <a:rPr lang="en-US" smtClean="0"/>
              <a:pPr/>
              <a:t>12/22/2014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5A0FC-B0F9-0341-A35D-45533A71F5F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1085440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1" y="3352580"/>
            <a:ext cx="9144000" cy="1538244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2200" b="0" i="0" u="none" strike="noStrike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Unit 5: Sustaining a wellbeing culture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GB" sz="2200" b="0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rebuchet M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1800" b="1" i="0" u="none" strike="noStrike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rebuchet MS"/>
              </a:rPr>
              <a:t>Author details and credentials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GB" sz="1800" b="0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/>
              <a:ea typeface="+mn-ea"/>
              <a:cs typeface="Trebuchet M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254724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2000" b="1" dirty="0" smtClean="0">
                <a:latin typeface="+mj-lt"/>
                <a:cs typeface="Trebuchet MS"/>
              </a:rPr>
              <a:t>Staff wellbeing</a:t>
            </a:r>
          </a:p>
        </p:txBody>
      </p:sp>
      <p:pic>
        <p:nvPicPr>
          <p:cNvPr id="10" name="Picture 4" descr="optimus_logo_right.png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 bwMode="auto">
          <a:xfrm>
            <a:off x="2914731" y="1246371"/>
            <a:ext cx="3108010" cy="684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1"/>
          <p:cNvSpPr txBox="1">
            <a:spLocks/>
          </p:cNvSpPr>
          <p:nvPr/>
        </p:nvSpPr>
        <p:spPr>
          <a:xfrm>
            <a:off x="773010" y="6322993"/>
            <a:ext cx="4978844" cy="39848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1200" b="1" i="0" u="none" strike="noStrike" cap="none" spc="3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Trebuchet MS"/>
              </a:rPr>
              <a:t>DEVELOPING</a:t>
            </a:r>
            <a:r>
              <a:rPr kumimoji="0" lang="en-GB" sz="1200" b="1" i="0" u="none" strike="noStrike" cap="none" spc="3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rebuchet MS"/>
              </a:rPr>
              <a:t> EXCELLENCE </a:t>
            </a:r>
            <a:r>
              <a:rPr kumimoji="0" lang="en-GB" sz="1200" b="1" i="0" u="none" strike="noStrike" cap="none" spc="3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Trebuchet MS"/>
              </a:rPr>
              <a:t>TOGETHER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0" y="6223651"/>
            <a:ext cx="9144000" cy="1588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92" r:id="rId2"/>
    <p:sldLayoutId id="2147483791" r:id="rId3"/>
    <p:sldLayoutId id="2147483779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3010" y="859838"/>
            <a:ext cx="6191968" cy="55779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r>
              <a:rPr lang="en-GB" dirty="0" smtClean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3010" y="1600201"/>
            <a:ext cx="7913790" cy="38033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 Click to edit Master text styles</a:t>
            </a:r>
          </a:p>
          <a:p>
            <a:pPr lvl="1"/>
            <a:r>
              <a:rPr lang="en-GB" dirty="0" smtClean="0"/>
              <a:t> Second level</a:t>
            </a:r>
          </a:p>
          <a:p>
            <a:pPr lvl="2"/>
            <a:r>
              <a:rPr lang="en-GB" dirty="0" smtClean="0"/>
              <a:t> Third level</a:t>
            </a:r>
          </a:p>
          <a:p>
            <a:pPr lvl="3"/>
            <a:r>
              <a:rPr lang="en-GB" dirty="0" smtClean="0"/>
              <a:t> Fourth level</a:t>
            </a:r>
          </a:p>
          <a:p>
            <a:pPr lvl="4"/>
            <a:r>
              <a:rPr lang="en-GB" dirty="0" smtClean="0"/>
              <a:t> 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3CA12-7462-EF44-B2D1-D6FF56E92D5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optimus_main_logo_no_text_rg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3800" y="244540"/>
            <a:ext cx="1143000" cy="1181100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0" y="6223651"/>
            <a:ext cx="9144000" cy="1588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" name="Content Placeholder 1"/>
          <p:cNvSpPr txBox="1">
            <a:spLocks/>
          </p:cNvSpPr>
          <p:nvPr userDrawn="1"/>
        </p:nvSpPr>
        <p:spPr>
          <a:xfrm>
            <a:off x="773010" y="6322993"/>
            <a:ext cx="4978844" cy="39848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1200" b="1" i="0" u="none" strike="noStrike" cap="none" spc="3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Trebuchet MS"/>
              </a:rPr>
              <a:t>DEVELOPING</a:t>
            </a:r>
            <a:r>
              <a:rPr kumimoji="0" lang="en-GB" sz="1200" b="1" i="0" u="none" strike="noStrike" cap="none" spc="3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rebuchet MS"/>
              </a:rPr>
              <a:t> EXCELLENCE </a:t>
            </a:r>
            <a:r>
              <a:rPr kumimoji="0" lang="en-GB" sz="1200" b="1" i="0" u="none" strike="noStrike" cap="none" spc="3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Trebuchet MS"/>
              </a:rPr>
              <a:t>TOGETHER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2400" kern="1200" cap="none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80000"/>
        <a:buFont typeface="Wingdings" charset="2"/>
        <a:buChar char="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45720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80000"/>
        <a:buFont typeface="Wingdings" charset="2"/>
        <a:buChar char="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45720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80000"/>
        <a:buFont typeface="Wingdings" charset="2"/>
        <a:buChar char="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45720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80000"/>
        <a:buFont typeface="Wingdings" charset="2"/>
        <a:buChar char="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45720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80000"/>
        <a:buFont typeface="Wingdings" charset="2"/>
        <a:buChar char="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BCFE7-E61F-41C1-9900-BCEB7BE78607}" type="datetimeFigureOut">
              <a:rPr lang="en-GB" smtClean="0"/>
              <a:pPr/>
              <a:t>22/12/2014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B2DE8-C0A0-4949-93D0-B1F1AD6A1E3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67174" y="1021324"/>
            <a:ext cx="5845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000" dirty="0" smtClean="0">
                <a:cs typeface="Trebuchet MS"/>
              </a:rPr>
              <a:t>Your wellbeing commitment</a:t>
            </a:r>
            <a:endParaRPr lang="en-GB" sz="2000" b="1" dirty="0" smtClean="0">
              <a:latin typeface="+mj-lt"/>
              <a:cs typeface="Trebuchet MS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967175" y="1773238"/>
            <a:ext cx="6424938" cy="3839974"/>
          </a:xfrm>
          <a:prstGeom prst="rect">
            <a:avLst/>
          </a:prstGeom>
        </p:spPr>
        <p:txBody>
          <a:bodyPr wrap="square" lIns="108000" tIns="93600">
            <a:noAutofit/>
          </a:bodyPr>
          <a:lstStyle/>
          <a:p>
            <a:pPr>
              <a:lnSpc>
                <a:spcPct val="150000"/>
              </a:lnSpc>
            </a:pPr>
            <a:r>
              <a:rPr lang="en-GB" sz="1400" dirty="0" smtClean="0"/>
              <a:t>Eliminate blame culture.</a:t>
            </a:r>
          </a:p>
          <a:p>
            <a:pPr>
              <a:lnSpc>
                <a:spcPct val="150000"/>
              </a:lnSpc>
            </a:pPr>
            <a:endParaRPr lang="en-GB" sz="1400" dirty="0" smtClean="0"/>
          </a:p>
          <a:p>
            <a:pPr>
              <a:lnSpc>
                <a:spcPct val="150000"/>
              </a:lnSpc>
            </a:pPr>
            <a:r>
              <a:rPr lang="en-GB" sz="1400" dirty="0" smtClean="0"/>
              <a:t>Keep up the </a:t>
            </a:r>
            <a:r>
              <a:rPr lang="en-GB" sz="1400" dirty="0" err="1" smtClean="0"/>
              <a:t>buddying</a:t>
            </a:r>
            <a:r>
              <a:rPr lang="en-GB" sz="1400" dirty="0" smtClean="0"/>
              <a:t> system – ensure every new member of staff is allocated a wellbeing buddy on arrival.</a:t>
            </a:r>
          </a:p>
          <a:p>
            <a:pPr>
              <a:lnSpc>
                <a:spcPct val="150000"/>
              </a:lnSpc>
            </a:pPr>
            <a:endParaRPr lang="en-GB" sz="1400" dirty="0" smtClean="0"/>
          </a:p>
          <a:p>
            <a:pPr>
              <a:lnSpc>
                <a:spcPct val="150000"/>
              </a:lnSpc>
            </a:pPr>
            <a:r>
              <a:rPr lang="en-GB" sz="1400" dirty="0" smtClean="0"/>
              <a:t>Use the text codes to keep it simple and keep sharing the love! </a:t>
            </a:r>
          </a:p>
          <a:p>
            <a:pPr>
              <a:lnSpc>
                <a:spcPct val="150000"/>
              </a:lnSpc>
            </a:pPr>
            <a:endParaRPr lang="en-GB" sz="1400" dirty="0" smtClean="0"/>
          </a:p>
          <a:p>
            <a:pPr>
              <a:lnSpc>
                <a:spcPct val="150000"/>
              </a:lnSpc>
            </a:pPr>
            <a:r>
              <a:rPr lang="en-GB" sz="1400" dirty="0" smtClean="0"/>
              <a:t>Focus on health, happiness, support and encouragement.</a:t>
            </a:r>
            <a:endParaRPr lang="en-US" sz="1400" dirty="0" smtClean="0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431408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67174" y="1021324"/>
            <a:ext cx="5845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000" dirty="0" smtClean="0">
                <a:cs typeface="Trebuchet MS"/>
              </a:rPr>
              <a:t>Sustaining school wellbeing</a:t>
            </a:r>
            <a:endParaRPr lang="en-GB" sz="2000" b="1" dirty="0" smtClean="0">
              <a:latin typeface="+mj-lt"/>
              <a:cs typeface="Trebuchet MS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967174" y="1773238"/>
            <a:ext cx="5845095" cy="3839974"/>
          </a:xfrm>
          <a:prstGeom prst="rect">
            <a:avLst/>
          </a:prstGeom>
        </p:spPr>
        <p:txBody>
          <a:bodyPr wrap="square" lIns="108000" tIns="93600">
            <a:noAutofit/>
          </a:bodyPr>
          <a:lstStyle/>
          <a:p>
            <a:pPr>
              <a:lnSpc>
                <a:spcPct val="150000"/>
              </a:lnSpc>
            </a:pPr>
            <a:r>
              <a:rPr lang="en-GB" sz="1400" dirty="0" smtClean="0"/>
              <a:t>Give your colleagues a </a:t>
            </a:r>
            <a:r>
              <a:rPr lang="en-GB" sz="1400" i="1" dirty="0" smtClean="0"/>
              <a:t>PAT</a:t>
            </a:r>
            <a:r>
              <a:rPr lang="en-GB" sz="1400" dirty="0" smtClean="0"/>
              <a:t> on the back regularly...</a:t>
            </a:r>
          </a:p>
          <a:p>
            <a:pPr>
              <a:lnSpc>
                <a:spcPct val="150000"/>
              </a:lnSpc>
            </a:pPr>
            <a:r>
              <a:rPr lang="en-GB" sz="1400" b="1" dirty="0" smtClean="0"/>
              <a:t>P</a:t>
            </a:r>
            <a:r>
              <a:rPr lang="en-GB" sz="1400" dirty="0" smtClean="0"/>
              <a:t>raise</a:t>
            </a:r>
          </a:p>
          <a:p>
            <a:pPr>
              <a:lnSpc>
                <a:spcPct val="150000"/>
              </a:lnSpc>
            </a:pPr>
            <a:r>
              <a:rPr lang="en-GB" sz="1400" b="1" dirty="0" smtClean="0"/>
              <a:t>A</a:t>
            </a:r>
            <a:r>
              <a:rPr lang="en-GB" sz="1400" dirty="0" smtClean="0"/>
              <a:t>ffirm</a:t>
            </a:r>
          </a:p>
          <a:p>
            <a:pPr>
              <a:lnSpc>
                <a:spcPct val="150000"/>
              </a:lnSpc>
            </a:pPr>
            <a:r>
              <a:rPr lang="en-GB" sz="1400" b="1" dirty="0" smtClean="0"/>
              <a:t>T</a:t>
            </a:r>
            <a:r>
              <a:rPr lang="en-GB" sz="1400" dirty="0" smtClean="0"/>
              <a:t>hank</a:t>
            </a:r>
          </a:p>
          <a:p>
            <a:pPr>
              <a:lnSpc>
                <a:spcPct val="150000"/>
              </a:lnSpc>
            </a:pPr>
            <a:endParaRPr lang="en-GB" sz="1400" dirty="0" smtClean="0"/>
          </a:p>
          <a:p>
            <a:pPr>
              <a:lnSpc>
                <a:spcPct val="150000"/>
              </a:lnSpc>
            </a:pPr>
            <a:r>
              <a:rPr lang="en-GB" sz="1400" dirty="0" smtClean="0"/>
              <a:t>Ask for Help!</a:t>
            </a:r>
          </a:p>
          <a:p>
            <a:pPr>
              <a:lnSpc>
                <a:spcPct val="150000"/>
              </a:lnSpc>
            </a:pPr>
            <a:r>
              <a:rPr lang="en-GB" sz="1400" dirty="0" smtClean="0"/>
              <a:t>Teacher Support Network</a:t>
            </a:r>
          </a:p>
          <a:p>
            <a:pPr>
              <a:lnSpc>
                <a:spcPct val="150000"/>
              </a:lnSpc>
            </a:pPr>
            <a:r>
              <a:rPr lang="en-GB" sz="1400" dirty="0" smtClean="0"/>
              <a:t>Evaluation form</a:t>
            </a:r>
          </a:p>
          <a:p>
            <a:pPr>
              <a:lnSpc>
                <a:spcPct val="150000"/>
              </a:lnSpc>
            </a:pPr>
            <a:r>
              <a:rPr lang="en-GB" sz="1400" dirty="0" smtClean="0"/>
              <a:t>Have fun! www.youtube.com/watch?v=k_881KKfHCY</a:t>
            </a:r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431408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67174" y="1021324"/>
            <a:ext cx="5845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000" dirty="0" smtClean="0">
                <a:cs typeface="Trebuchet MS"/>
              </a:rPr>
              <a:t>Whole-staff </a:t>
            </a:r>
            <a:r>
              <a:rPr lang="en-GB" sz="2000" dirty="0" smtClean="0">
                <a:cs typeface="Trebuchet MS"/>
              </a:rPr>
              <a:t>unit</a:t>
            </a:r>
            <a:endParaRPr lang="en-GB" sz="2000" b="1" dirty="0" smtClean="0">
              <a:latin typeface="+mj-lt"/>
              <a:cs typeface="Trebuchet MS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967174" y="1773238"/>
            <a:ext cx="6219839" cy="3839974"/>
          </a:xfrm>
          <a:prstGeom prst="rect">
            <a:avLst/>
          </a:prstGeom>
        </p:spPr>
        <p:txBody>
          <a:bodyPr wrap="square" lIns="108000" tIns="9360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800" dirty="0" smtClean="0"/>
              <a:t>Prioritisation, managing your energy and time</a:t>
            </a:r>
          </a:p>
          <a:p>
            <a:endParaRPr lang="en-GB" sz="1400" dirty="0" smtClean="0"/>
          </a:p>
          <a:p>
            <a:pPr marL="457200" lvl="2">
              <a:lnSpc>
                <a:spcPct val="150000"/>
              </a:lnSpc>
              <a:spcAft>
                <a:spcPts val="1400"/>
              </a:spcAft>
              <a:buSzPct val="80000"/>
              <a:buFont typeface="Wingdings" charset="2"/>
              <a:buChar char=""/>
            </a:pPr>
            <a:r>
              <a:rPr lang="en-GB" sz="1400" dirty="0" smtClean="0">
                <a:cs typeface="Trebuchet MS"/>
              </a:rPr>
              <a:t> Top three school stress reduction priorities </a:t>
            </a:r>
          </a:p>
          <a:p>
            <a:pPr marL="457200" lvl="2">
              <a:lnSpc>
                <a:spcPct val="150000"/>
              </a:lnSpc>
              <a:spcAft>
                <a:spcPts val="1400"/>
              </a:spcAft>
              <a:buSzPct val="80000"/>
              <a:buFont typeface="Wingdings" charset="2"/>
              <a:buChar char=""/>
            </a:pPr>
            <a:r>
              <a:rPr lang="en-GB" sz="1400" dirty="0" smtClean="0">
                <a:cs typeface="Trebuchet MS"/>
              </a:rPr>
              <a:t> Top three school wellbeing initiative priorities </a:t>
            </a:r>
          </a:p>
          <a:p>
            <a:endParaRPr lang="en-US" sz="1400" dirty="0" smtClean="0"/>
          </a:p>
          <a:p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431408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67174" y="1021324"/>
            <a:ext cx="5845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000" dirty="0" smtClean="0">
                <a:cs typeface="Trebuchet MS"/>
              </a:rPr>
              <a:t>Understanding your energy</a:t>
            </a:r>
            <a:endParaRPr lang="en-GB" sz="2000" b="1" dirty="0" smtClean="0">
              <a:latin typeface="+mj-lt"/>
              <a:cs typeface="Trebuchet MS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967174" y="1773238"/>
            <a:ext cx="5845095" cy="3839974"/>
          </a:xfrm>
          <a:prstGeom prst="rect">
            <a:avLst/>
          </a:prstGeom>
        </p:spPr>
        <p:txBody>
          <a:bodyPr wrap="square" lIns="108000" tIns="93600">
            <a:noAutofit/>
          </a:bodyPr>
          <a:lstStyle/>
          <a:p>
            <a:pPr>
              <a:lnSpc>
                <a:spcPct val="150000"/>
              </a:lnSpc>
            </a:pPr>
            <a:r>
              <a:rPr lang="en-US" sz="1400" dirty="0" smtClean="0"/>
              <a:t>Plot your usual activity in one </a:t>
            </a:r>
            <a:r>
              <a:rPr lang="en-US" sz="1400" dirty="0" err="1" smtClean="0"/>
              <a:t>colour</a:t>
            </a:r>
            <a:r>
              <a:rPr lang="en-US" sz="1400" dirty="0" smtClean="0"/>
              <a:t> (0 = asleep, 10 = full output</a:t>
            </a:r>
            <a:r>
              <a:rPr lang="en-US" sz="1400" dirty="0" smtClean="0"/>
              <a:t>).</a:t>
            </a:r>
            <a:endParaRPr lang="en-US" sz="1400" dirty="0" smtClean="0"/>
          </a:p>
          <a:p>
            <a:pPr>
              <a:lnSpc>
                <a:spcPct val="150000"/>
              </a:lnSpc>
            </a:pPr>
            <a:r>
              <a:rPr lang="en-GB" sz="1400" dirty="0" smtClean="0"/>
              <a:t>Plot your energy levels in another colour.</a:t>
            </a:r>
          </a:p>
          <a:p>
            <a:pPr>
              <a:lnSpc>
                <a:spcPct val="150000"/>
              </a:lnSpc>
            </a:pPr>
            <a:r>
              <a:rPr lang="en-GB" sz="1400" dirty="0" smtClean="0"/>
              <a:t>Highlight your </a:t>
            </a:r>
            <a:r>
              <a:rPr lang="en-US" sz="1400" dirty="0" smtClean="0"/>
              <a:t>stress danger times and energy strengths.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What can you do to improve personal effectiveness during the teaching day?</a:t>
            </a:r>
            <a:endParaRPr lang="en-GB" sz="14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8338" y="3269009"/>
            <a:ext cx="4888873" cy="2860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431408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67174" y="1021324"/>
            <a:ext cx="5845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000" dirty="0" smtClean="0">
                <a:cs typeface="Trebuchet MS"/>
              </a:rPr>
              <a:t>Supporting and improving your energy levels</a:t>
            </a:r>
            <a:endParaRPr lang="en-GB" sz="2000" b="1" dirty="0" smtClean="0">
              <a:latin typeface="+mj-lt"/>
              <a:cs typeface="Trebuchet M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78569992"/>
              </p:ext>
            </p:extLst>
          </p:nvPr>
        </p:nvGraphicFramePr>
        <p:xfrm>
          <a:off x="395536" y="1700808"/>
          <a:ext cx="7218767" cy="44194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30526"/>
                <a:gridCol w="2048240"/>
                <a:gridCol w="1840001"/>
              </a:tblGrid>
              <a:tr h="3046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Activity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Will help you feel more energised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You are able to commit to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</a:tr>
              <a:tr h="1523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Drink more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</a:tr>
              <a:tr h="1523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Sleep more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</a:tr>
              <a:tr h="1523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Eat well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</a:tr>
              <a:tr h="1523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Eat regularly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</a:tr>
              <a:tr h="1523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Avoid junk food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</a:tr>
              <a:tr h="1523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Stop drinking coffee/cola/energy drinks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</a:tr>
              <a:tr h="1523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Exercise – do some or do more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</a:tr>
              <a:tr h="1523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Rest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</a:tr>
              <a:tr h="1523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Stop rushing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</a:tr>
              <a:tr h="1523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Have a massage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</a:tr>
              <a:tr h="1523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Go to a relaxation class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</a:tr>
              <a:tr h="9140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Seek support from complimentary therapy:</a:t>
                      </a:r>
                      <a:endParaRPr lang="en-GB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Acupuncture</a:t>
                      </a:r>
                      <a:endParaRPr lang="en-GB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Reflexology</a:t>
                      </a:r>
                      <a:endParaRPr lang="en-GB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Kinesiology</a:t>
                      </a:r>
                      <a:endParaRPr lang="en-GB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Aromatherapy</a:t>
                      </a:r>
                      <a:endParaRPr lang="en-GB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Physiotherapy etc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</a:tr>
              <a:tr h="1523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Learn to meditate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</a:tr>
              <a:tr h="1523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Take up a hobby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</a:tr>
              <a:tr h="1523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Socialise more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</a:tr>
              <a:tr h="1523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Set a sensible marking curfew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</a:tr>
              <a:tr h="1523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Have a holiday during holidays!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</a:tr>
              <a:tr h="1523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Leave work at school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</a:tr>
              <a:tr h="1523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Set work-life boundaries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</a:tr>
              <a:tr h="4570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Prioritise partner once a week (Have a date night!)</a:t>
                      </a:r>
                      <a:endParaRPr lang="en-GB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5" marR="5852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431408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67174" y="1021324"/>
            <a:ext cx="5845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000" dirty="0" smtClean="0">
                <a:cs typeface="Trebuchet MS"/>
              </a:rPr>
              <a:t>Managing your time</a:t>
            </a:r>
            <a:endParaRPr lang="en-GB" sz="2000" b="1" dirty="0" smtClean="0">
              <a:latin typeface="+mj-lt"/>
              <a:cs typeface="Trebuchet MS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967174" y="1773238"/>
            <a:ext cx="7091510" cy="3839974"/>
          </a:xfrm>
          <a:prstGeom prst="rect">
            <a:avLst/>
          </a:prstGeom>
        </p:spPr>
        <p:txBody>
          <a:bodyPr wrap="square" lIns="108000" tIns="93600">
            <a:noAutofit/>
          </a:bodyPr>
          <a:lstStyle/>
          <a:p>
            <a:pPr>
              <a:lnSpc>
                <a:spcPct val="150000"/>
              </a:lnSpc>
            </a:pPr>
            <a:r>
              <a:rPr lang="en-GB" sz="1400" dirty="0" smtClean="0"/>
              <a:t>Where does the time go?</a:t>
            </a:r>
          </a:p>
          <a:p>
            <a:pPr>
              <a:lnSpc>
                <a:spcPct val="150000"/>
              </a:lnSpc>
            </a:pPr>
            <a:r>
              <a:rPr lang="en-GB" sz="1400" dirty="0" smtClean="0"/>
              <a:t>Five ways to avoid procrastinating!</a:t>
            </a:r>
          </a:p>
          <a:p>
            <a:pPr>
              <a:lnSpc>
                <a:spcPct val="150000"/>
              </a:lnSpc>
            </a:pPr>
            <a:r>
              <a:rPr lang="en-GB" sz="1400" dirty="0" smtClean="0">
                <a:cs typeface="Arial" pitchFamily="34" charset="0"/>
              </a:rPr>
              <a:t>Keep a time log over one week and assess where you spend most of your time. 	</a:t>
            </a:r>
            <a:endParaRPr lang="en-GB" sz="1400" dirty="0">
              <a:cs typeface="Trebuchet M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11837031"/>
              </p:ext>
            </p:extLst>
          </p:nvPr>
        </p:nvGraphicFramePr>
        <p:xfrm>
          <a:off x="1674812" y="3284275"/>
          <a:ext cx="5823605" cy="27414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11454"/>
                <a:gridCol w="2912151"/>
              </a:tblGrid>
              <a:tr h="13707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</a:endParaRPr>
                    </a:p>
                    <a:p>
                      <a:r>
                        <a:rPr lang="en-GB" sz="2000" dirty="0" smtClean="0">
                          <a:effectLst/>
                        </a:rPr>
                        <a:t>1 </a:t>
                      </a:r>
                      <a:endParaRPr lang="en-GB" sz="2000" dirty="0">
                        <a:effectLst/>
                        <a:latin typeface="Calibri"/>
                      </a:endParaRPr>
                    </a:p>
                  </a:txBody>
                  <a:tcPr marL="68580" marR="68580" marT="0" marB="936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2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61200" marB="0" anchor="ctr"/>
                </a:tc>
              </a:tr>
              <a:tr h="13707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</a:endParaRPr>
                    </a:p>
                    <a:p>
                      <a:r>
                        <a:rPr lang="en-US" sz="2000" dirty="0" smtClean="0">
                          <a:effectLst/>
                        </a:rPr>
                        <a:t>3</a:t>
                      </a:r>
                      <a:r>
                        <a:rPr lang="en-GB" sz="1100" dirty="0" smtClean="0">
                          <a:effectLst/>
                        </a:rPr>
                        <a:t> </a:t>
                      </a:r>
                      <a:endParaRPr lang="en-GB" sz="1100" dirty="0">
                        <a:effectLst/>
                        <a:latin typeface="Calibri"/>
                      </a:endParaRPr>
                    </a:p>
                  </a:txBody>
                  <a:tcPr marL="68580" marR="68580" marT="0" marB="1152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4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46800" marB="0" anchor="ctr"/>
                </a:tc>
              </a:tr>
            </a:tbl>
          </a:graphicData>
        </a:graphic>
      </p:graphicFrame>
      <p:sp>
        <p:nvSpPr>
          <p:cNvPr id="5" name="Text Box 18"/>
          <p:cNvSpPr txBox="1">
            <a:spLocks noChangeArrowheads="1"/>
          </p:cNvSpPr>
          <p:nvPr/>
        </p:nvSpPr>
        <p:spPr bwMode="auto">
          <a:xfrm>
            <a:off x="580193" y="4696771"/>
            <a:ext cx="936104" cy="1507473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100000"/>
                <a:lumOff val="0"/>
              </a:schemeClr>
            </a:solidFill>
            <a:miter lim="800000"/>
            <a:headEnd/>
            <a:tailEnd/>
          </a:ln>
        </p:spPr>
        <p:txBody>
          <a:bodyPr rot="0" vert="vert270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2000" b="1" dirty="0">
                <a:effectLst/>
                <a:latin typeface="Calibri"/>
                <a:ea typeface="Calibri"/>
                <a:cs typeface="Times New Roman"/>
              </a:rPr>
              <a:t>N</a:t>
            </a:r>
            <a:r>
              <a:rPr lang="en-GB" sz="2000" b="1" dirty="0">
                <a:effectLst/>
                <a:ea typeface="Calibri"/>
                <a:cs typeface="Times New Roman"/>
              </a:rPr>
              <a:t>OT IMPORTANT</a:t>
            </a:r>
            <a:endParaRPr lang="en-GB" sz="1100" b="1" dirty="0">
              <a:effectLst/>
              <a:ea typeface="Calibri"/>
              <a:cs typeface="Times New Roman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691828" y="2851214"/>
            <a:ext cx="466473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URGENT                              NOT</a:t>
            </a: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URGENT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392895" y="3264480"/>
            <a:ext cx="46166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580193" y="3190613"/>
            <a:ext cx="936104" cy="1463773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100000"/>
                <a:lumOff val="0"/>
              </a:schemeClr>
            </a:solidFill>
            <a:miter lim="800000"/>
            <a:headEnd/>
            <a:tailEnd/>
          </a:ln>
        </p:spPr>
        <p:txBody>
          <a:bodyPr rot="0" vert="vert270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2000" b="1" dirty="0" smtClean="0">
                <a:effectLst/>
                <a:ea typeface="Calibri"/>
                <a:cs typeface="Times New Roman"/>
              </a:rPr>
              <a:t>IMPORTANT</a:t>
            </a:r>
            <a:endParaRPr lang="en-GB" sz="1100" b="1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431408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67174" y="1021324"/>
            <a:ext cx="5845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000" dirty="0" smtClean="0">
                <a:cs typeface="Trebuchet MS"/>
              </a:rPr>
              <a:t>Work-life balance</a:t>
            </a:r>
            <a:endParaRPr lang="en-GB" sz="2000" b="1" dirty="0" smtClean="0">
              <a:latin typeface="+mj-lt"/>
              <a:cs typeface="Trebuchet MS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967174" y="1773238"/>
            <a:ext cx="5845095" cy="3839974"/>
          </a:xfrm>
          <a:prstGeom prst="rect">
            <a:avLst/>
          </a:prstGeom>
        </p:spPr>
        <p:txBody>
          <a:bodyPr wrap="square" lIns="108000" tIns="93600">
            <a:noAutofit/>
          </a:bodyPr>
          <a:lstStyle/>
          <a:p>
            <a:pPr>
              <a:lnSpc>
                <a:spcPct val="150000"/>
              </a:lnSpc>
            </a:pPr>
            <a:r>
              <a:rPr lang="en-GB" sz="1400" i="1" dirty="0" smtClean="0">
                <a:cs typeface="Arial" pitchFamily="34" charset="0"/>
              </a:rPr>
              <a:t>‘</a:t>
            </a:r>
            <a:r>
              <a:rPr lang="en-GB" sz="1400" i="1" dirty="0" smtClean="0">
                <a:latin typeface="Arial" pitchFamily="34" charset="0"/>
                <a:cs typeface="Arial" pitchFamily="34" charset="0"/>
              </a:rPr>
              <a:t>Emotional stress and poor emotion management consistently rank as the primary reasons teachers become dissatisfied and leave teaching.’ </a:t>
            </a:r>
            <a:endParaRPr lang="en-GB" sz="1000" i="1" dirty="0" smtClean="0">
              <a:latin typeface="Arial" pitchFamily="34" charset="0"/>
              <a:cs typeface="Arial" pitchFamily="34" charset="0"/>
            </a:endParaRPr>
          </a:p>
          <a:p>
            <a:pPr algn="r">
              <a:lnSpc>
                <a:spcPct val="150000"/>
              </a:lnSpc>
            </a:pPr>
            <a:r>
              <a:rPr lang="en-GB" sz="1200" i="1" dirty="0" smtClean="0">
                <a:latin typeface="Arial" pitchFamily="34" charset="0"/>
                <a:cs typeface="Arial" pitchFamily="34" charset="0"/>
              </a:rPr>
              <a:t>Darling-Hammond, 2001; Montgomery &amp; Rupp</a:t>
            </a:r>
            <a:r>
              <a:rPr lang="en-GB" sz="1200" i="1" dirty="0" smtClean="0">
                <a:latin typeface="Arial" pitchFamily="34" charset="0"/>
                <a:cs typeface="Arial" pitchFamily="34" charset="0"/>
              </a:rPr>
              <a:t>, 2005</a:t>
            </a:r>
            <a:endParaRPr lang="en-GB" sz="1200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n-GB" sz="1400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Encourage a ‘live well’ ethos.</a:t>
            </a:r>
          </a:p>
          <a:p>
            <a:pPr>
              <a:lnSpc>
                <a:spcPct val="150000"/>
              </a:lnSpc>
            </a:pPr>
            <a:endParaRPr lang="en-GB" sz="1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What measures can you implement to thread wellbeing throughout your teaching day?</a:t>
            </a:r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431408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67174" y="1021324"/>
            <a:ext cx="5845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000" dirty="0" smtClean="0">
                <a:cs typeface="Trebuchet MS"/>
              </a:rPr>
              <a:t>Encouraging a low stress culture</a:t>
            </a:r>
            <a:endParaRPr lang="en-GB" sz="2000" b="1" dirty="0" smtClean="0">
              <a:latin typeface="+mj-lt"/>
              <a:cs typeface="Trebuchet MS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967174" y="1773238"/>
            <a:ext cx="5845095" cy="3839974"/>
          </a:xfrm>
          <a:prstGeom prst="rect">
            <a:avLst/>
          </a:prstGeom>
        </p:spPr>
        <p:txBody>
          <a:bodyPr wrap="square" lIns="108000" tIns="9360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1400" dirty="0" smtClean="0"/>
              <a:t>What underlying structures can be improved to lower the stress culture of your school?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431408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67174" y="1021324"/>
            <a:ext cx="5845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000" dirty="0" smtClean="0">
                <a:cs typeface="Trebuchet MS"/>
              </a:rPr>
              <a:t>Sustaining a ‘flourishing’ school culture</a:t>
            </a:r>
            <a:endParaRPr lang="en-GB" sz="2000" b="1" dirty="0" smtClean="0">
              <a:latin typeface="+mj-lt"/>
              <a:cs typeface="Trebuchet MS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967173" y="1773238"/>
            <a:ext cx="6476213" cy="3839974"/>
          </a:xfrm>
          <a:prstGeom prst="rect">
            <a:avLst/>
          </a:prstGeom>
        </p:spPr>
        <p:txBody>
          <a:bodyPr wrap="square" lIns="108000" tIns="93600">
            <a:noAutofit/>
          </a:bodyPr>
          <a:lstStyle/>
          <a:p>
            <a:pPr>
              <a:lnSpc>
                <a:spcPct val="150000"/>
              </a:lnSpc>
            </a:pPr>
            <a:r>
              <a:rPr lang="en-GB" sz="1400" dirty="0" smtClean="0"/>
              <a:t>What can </a:t>
            </a:r>
            <a:r>
              <a:rPr lang="en-GB" sz="1400" b="1" i="1" dirty="0" smtClean="0"/>
              <a:t>you</a:t>
            </a:r>
            <a:r>
              <a:rPr lang="en-GB" sz="1400" dirty="0" smtClean="0"/>
              <a:t> do to support a ‘</a:t>
            </a:r>
            <a:r>
              <a:rPr lang="en-GB" sz="1400" i="1" dirty="0" smtClean="0"/>
              <a:t>flourishing</a:t>
            </a:r>
            <a:r>
              <a:rPr lang="en-GB" sz="1400" dirty="0" smtClean="0"/>
              <a:t>’ culture in your school for each of the school groups?</a:t>
            </a:r>
          </a:p>
          <a:p>
            <a:pPr indent="-342900">
              <a:lnSpc>
                <a:spcPct val="150000"/>
              </a:lnSpc>
              <a:spcAft>
                <a:spcPts val="1400"/>
              </a:spcAft>
              <a:buSzPct val="80000"/>
              <a:buFont typeface="Wingdings" charset="2"/>
              <a:buChar char=""/>
            </a:pPr>
            <a:r>
              <a:rPr lang="en-GB" sz="1400" dirty="0" smtClean="0">
                <a:cs typeface="Trebuchet MS"/>
              </a:rPr>
              <a:t>SLT</a:t>
            </a:r>
          </a:p>
          <a:p>
            <a:pPr indent="-342900">
              <a:lnSpc>
                <a:spcPct val="150000"/>
              </a:lnSpc>
              <a:spcAft>
                <a:spcPts val="1400"/>
              </a:spcAft>
              <a:buSzPct val="80000"/>
              <a:buFont typeface="Wingdings" charset="2"/>
              <a:buChar char=""/>
            </a:pPr>
            <a:r>
              <a:rPr lang="en-GB" sz="1400" dirty="0" smtClean="0">
                <a:cs typeface="Trebuchet MS"/>
              </a:rPr>
              <a:t>Teachers</a:t>
            </a:r>
          </a:p>
          <a:p>
            <a:pPr indent="-342900">
              <a:lnSpc>
                <a:spcPct val="150000"/>
              </a:lnSpc>
              <a:spcAft>
                <a:spcPts val="1400"/>
              </a:spcAft>
              <a:buSzPct val="80000"/>
              <a:buFont typeface="Wingdings" charset="2"/>
              <a:buChar char=""/>
            </a:pPr>
            <a:r>
              <a:rPr lang="en-GB" sz="1400" dirty="0" smtClean="0">
                <a:cs typeface="Trebuchet MS"/>
              </a:rPr>
              <a:t>Teaching support staff</a:t>
            </a:r>
          </a:p>
          <a:p>
            <a:pPr indent="-342900">
              <a:lnSpc>
                <a:spcPct val="150000"/>
              </a:lnSpc>
              <a:spcAft>
                <a:spcPts val="1400"/>
              </a:spcAft>
              <a:buSzPct val="80000"/>
              <a:buFont typeface="Wingdings" charset="2"/>
              <a:buChar char=""/>
            </a:pPr>
            <a:r>
              <a:rPr lang="en-GB" sz="1400" dirty="0" smtClean="0">
                <a:cs typeface="Trebuchet MS"/>
              </a:rPr>
              <a:t>Operations support staff</a:t>
            </a:r>
          </a:p>
          <a:p>
            <a:pPr indent="-342900">
              <a:lnSpc>
                <a:spcPct val="150000"/>
              </a:lnSpc>
              <a:spcAft>
                <a:spcPts val="1400"/>
              </a:spcAft>
              <a:buSzPct val="80000"/>
              <a:buFont typeface="Wingdings" charset="2"/>
              <a:buChar char=""/>
            </a:pPr>
            <a:r>
              <a:rPr lang="en-GB" sz="1400" dirty="0" smtClean="0">
                <a:cs typeface="Trebuchet MS"/>
              </a:rPr>
              <a:t>Pupils</a:t>
            </a:r>
          </a:p>
          <a:p>
            <a:pPr algn="r">
              <a:lnSpc>
                <a:spcPct val="150000"/>
              </a:lnSpc>
            </a:pPr>
            <a:r>
              <a:rPr lang="en-US" sz="1400" b="1" i="1" dirty="0" smtClean="0"/>
              <a:t>Flourishing</a:t>
            </a:r>
            <a:r>
              <a:rPr lang="en-US" sz="1400" dirty="0" smtClean="0"/>
              <a:t> : ‘to live within an optimal range of human functioning, one that connotes goodness, </a:t>
            </a:r>
            <a:r>
              <a:rPr lang="en-US" sz="1400" dirty="0" err="1" smtClean="0"/>
              <a:t>generativity</a:t>
            </a:r>
            <a:r>
              <a:rPr lang="en-US" sz="1400" dirty="0" smtClean="0"/>
              <a:t>, growth, and resilience.’ </a:t>
            </a:r>
            <a:r>
              <a:rPr lang="en-US" sz="1200" dirty="0" smtClean="0"/>
              <a:t>Wikipedia</a:t>
            </a:r>
            <a:r>
              <a:rPr lang="en-US" sz="1000" dirty="0" smtClean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431408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67174" y="1021324"/>
            <a:ext cx="5845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000" dirty="0" smtClean="0">
                <a:cs typeface="Trebuchet MS"/>
              </a:rPr>
              <a:t>Make it easy, keep it simple</a:t>
            </a:r>
            <a:endParaRPr lang="en-GB" sz="2000" b="1" dirty="0" smtClean="0">
              <a:latin typeface="+mj-lt"/>
              <a:cs typeface="Trebuchet MS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967174" y="1773238"/>
            <a:ext cx="5845095" cy="3839974"/>
          </a:xfrm>
          <a:prstGeom prst="rect">
            <a:avLst/>
          </a:prstGeom>
        </p:spPr>
        <p:txBody>
          <a:bodyPr wrap="square" lIns="108000" tIns="93600">
            <a:noAutofit/>
          </a:bodyPr>
          <a:lstStyle/>
          <a:p>
            <a:pPr>
              <a:lnSpc>
                <a:spcPct val="150000"/>
              </a:lnSpc>
            </a:pPr>
            <a:r>
              <a:rPr lang="en-GB" sz="1400" dirty="0" smtClean="0"/>
              <a:t>Develop underlying structures that demonstrate ‘the school’ cares for you, because you're worth it!</a:t>
            </a:r>
          </a:p>
          <a:p>
            <a:pPr>
              <a:lnSpc>
                <a:spcPct val="150000"/>
              </a:lnSpc>
            </a:pPr>
            <a:endParaRPr lang="en-GB" sz="1400" dirty="0" smtClean="0"/>
          </a:p>
          <a:p>
            <a:pPr>
              <a:lnSpc>
                <a:spcPct val="150000"/>
              </a:lnSpc>
            </a:pPr>
            <a:r>
              <a:rPr lang="en-GB" sz="1400" dirty="0" smtClean="0"/>
              <a:t>KISS – Keep it simple and succeed!</a:t>
            </a:r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431408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ro Page">
  <a:themeElements>
    <a:clrScheme name="OE_Brand_Colours_2015">
      <a:dk1>
        <a:srgbClr val="414954"/>
      </a:dk1>
      <a:lt1>
        <a:srgbClr val="FFFFFF"/>
      </a:lt1>
      <a:dk2>
        <a:srgbClr val="399DDC"/>
      </a:dk2>
      <a:lt2>
        <a:srgbClr val="7395AA"/>
      </a:lt2>
      <a:accent1>
        <a:srgbClr val="38AA8C"/>
      </a:accent1>
      <a:accent2>
        <a:srgbClr val="E1313A"/>
      </a:accent2>
      <a:accent3>
        <a:srgbClr val="F18B13"/>
      </a:accent3>
      <a:accent4>
        <a:srgbClr val="8370B0"/>
      </a:accent4>
      <a:accent5>
        <a:srgbClr val="7395AA"/>
      </a:accent5>
      <a:accent6>
        <a:srgbClr val="7B7C7C"/>
      </a:accent6>
      <a:hlink>
        <a:srgbClr val="E4431F"/>
      </a:hlink>
      <a:folHlink>
        <a:srgbClr val="399DDC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E Text Page">
  <a:themeElements>
    <a:clrScheme name="OE_Brand_Colours_2015">
      <a:dk1>
        <a:srgbClr val="414954"/>
      </a:dk1>
      <a:lt1>
        <a:srgbClr val="FFFFFF"/>
      </a:lt1>
      <a:dk2>
        <a:srgbClr val="399DDC"/>
      </a:dk2>
      <a:lt2>
        <a:srgbClr val="7395AA"/>
      </a:lt2>
      <a:accent1>
        <a:srgbClr val="38AA8C"/>
      </a:accent1>
      <a:accent2>
        <a:srgbClr val="E1313A"/>
      </a:accent2>
      <a:accent3>
        <a:srgbClr val="F18B13"/>
      </a:accent3>
      <a:accent4>
        <a:srgbClr val="8370B0"/>
      </a:accent4>
      <a:accent5>
        <a:srgbClr val="7395AA"/>
      </a:accent5>
      <a:accent6>
        <a:srgbClr val="7B7C7C"/>
      </a:accent6>
      <a:hlink>
        <a:srgbClr val="E4431F"/>
      </a:hlink>
      <a:folHlink>
        <a:srgbClr val="399DDC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1961</TotalTime>
  <Words>465</Words>
  <Application>Microsoft Office PowerPoint</Application>
  <PresentationFormat>On-screen Show (4:3)</PresentationFormat>
  <Paragraphs>132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Intro Page</vt:lpstr>
      <vt:lpstr>OE Text Page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Edward Gildea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Edward Gildea</dc:creator>
  <cp:lastModifiedBy>tom.kerslake</cp:lastModifiedBy>
  <cp:revision>88</cp:revision>
  <cp:lastPrinted>2014-12-09T15:59:15Z</cp:lastPrinted>
  <dcterms:created xsi:type="dcterms:W3CDTF">2014-12-09T10:38:30Z</dcterms:created>
  <dcterms:modified xsi:type="dcterms:W3CDTF">2014-12-22T12:50:23Z</dcterms:modified>
</cp:coreProperties>
</file>