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9"/>
  </p:notesMasterIdLst>
  <p:sldIdLst>
    <p:sldId id="288" r:id="rId5"/>
    <p:sldId id="315" r:id="rId6"/>
    <p:sldId id="289" r:id="rId7"/>
    <p:sldId id="303" r:id="rId8"/>
    <p:sldId id="259" r:id="rId9"/>
    <p:sldId id="300" r:id="rId10"/>
    <p:sldId id="299" r:id="rId11"/>
    <p:sldId id="275" r:id="rId12"/>
    <p:sldId id="308" r:id="rId13"/>
    <p:sldId id="291" r:id="rId14"/>
    <p:sldId id="301" r:id="rId15"/>
    <p:sldId id="304" r:id="rId16"/>
    <p:sldId id="307" r:id="rId17"/>
    <p:sldId id="281" r:id="rId18"/>
    <p:sldId id="282" r:id="rId19"/>
    <p:sldId id="306" r:id="rId20"/>
    <p:sldId id="287" r:id="rId21"/>
    <p:sldId id="296" r:id="rId22"/>
    <p:sldId id="295" r:id="rId23"/>
    <p:sldId id="297" r:id="rId24"/>
    <p:sldId id="298" r:id="rId25"/>
    <p:sldId id="276" r:id="rId26"/>
    <p:sldId id="284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21077-191A-439E-8BEB-664FB641CEA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4C729-7488-473D-81D5-F37D64752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23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0F20-20FB-4B08-9629-0DC347E5F4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94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0F20-20FB-4B08-9629-0DC347E5F4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60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0F20-20FB-4B08-9629-0DC347E5F4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54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worst day of my life</a:t>
            </a:r>
          </a:p>
          <a:p>
            <a:r>
              <a:rPr lang="en-GB" dirty="0"/>
              <a:t>Talk through the day – what happened/thoughts/feelings/fears/complete panic</a:t>
            </a:r>
          </a:p>
          <a:p>
            <a:r>
              <a:rPr lang="en-GB" dirty="0"/>
              <a:t>Talk through what happened the next</a:t>
            </a:r>
            <a:r>
              <a:rPr lang="en-GB" baseline="0" dirty="0"/>
              <a:t> 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0F20-20FB-4B08-9629-0DC347E5F4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88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Statistics on mental health</a:t>
            </a:r>
          </a:p>
          <a:p>
            <a:r>
              <a:rPr lang="en-GB" dirty="0"/>
              <a:t>What does this slide tell us? 1 in 4 EVERY year will suffer</a:t>
            </a:r>
          </a:p>
          <a:p>
            <a:r>
              <a:rPr lang="en-GB" dirty="0"/>
              <a:t>How many of us</a:t>
            </a:r>
            <a:r>
              <a:rPr lang="en-GB" baseline="0" dirty="0"/>
              <a:t> have mental health?</a:t>
            </a:r>
            <a:endParaRPr lang="en-GB" dirty="0"/>
          </a:p>
          <a:p>
            <a:r>
              <a:rPr lang="en-GB" dirty="0"/>
              <a:t>Another</a:t>
            </a:r>
            <a:r>
              <a:rPr lang="en-GB" baseline="0" dirty="0"/>
              <a:t> </a:t>
            </a:r>
            <a:r>
              <a:rPr lang="en-GB" dirty="0"/>
              <a:t>scary stat.</a:t>
            </a:r>
          </a:p>
          <a:p>
            <a:r>
              <a:rPr lang="en-GB" dirty="0"/>
              <a:t>Suicide – is the biggest killer of</a:t>
            </a:r>
            <a:r>
              <a:rPr lang="en-GB" baseline="0" dirty="0"/>
              <a:t> men</a:t>
            </a:r>
          </a:p>
          <a:p>
            <a:r>
              <a:rPr lang="en-GB" baseline="0" dirty="0"/>
              <a:t>Most data is considered ‘light’ because men do not present the real issues to GP’s or do not go at all.</a:t>
            </a:r>
          </a:p>
          <a:p>
            <a:r>
              <a:rPr lang="en-GB" baseline="0" dirty="0"/>
              <a:t>However, still 1 in 10 of us a year go to the doctor with anxiety or depression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0F20-20FB-4B08-9629-0DC347E5F4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53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Statistics on mental health</a:t>
            </a:r>
          </a:p>
          <a:p>
            <a:r>
              <a:rPr lang="en-GB" dirty="0"/>
              <a:t>What does this slide tell us? 1 in 4 EVERY year will suffer</a:t>
            </a:r>
          </a:p>
          <a:p>
            <a:r>
              <a:rPr lang="en-GB" dirty="0"/>
              <a:t>How many of us</a:t>
            </a:r>
            <a:r>
              <a:rPr lang="en-GB" baseline="0" dirty="0"/>
              <a:t> have mental health?</a:t>
            </a:r>
            <a:endParaRPr lang="en-GB" dirty="0"/>
          </a:p>
          <a:p>
            <a:r>
              <a:rPr lang="en-GB" dirty="0"/>
              <a:t>Another</a:t>
            </a:r>
            <a:r>
              <a:rPr lang="en-GB" baseline="0" dirty="0"/>
              <a:t> </a:t>
            </a:r>
            <a:r>
              <a:rPr lang="en-GB" dirty="0"/>
              <a:t>scary stat.</a:t>
            </a:r>
          </a:p>
          <a:p>
            <a:r>
              <a:rPr lang="en-GB" dirty="0"/>
              <a:t>Suicide – is the biggest killer of</a:t>
            </a:r>
            <a:r>
              <a:rPr lang="en-GB" baseline="0" dirty="0"/>
              <a:t> men</a:t>
            </a:r>
          </a:p>
          <a:p>
            <a:r>
              <a:rPr lang="en-GB" baseline="0" dirty="0"/>
              <a:t>Most data is considered ‘light’ because men do not present the real issues to GP’s or do not go at all.</a:t>
            </a:r>
          </a:p>
          <a:p>
            <a:r>
              <a:rPr lang="en-GB" baseline="0" dirty="0"/>
              <a:t>However, still 1 in 10 of us a year go to the doctor with anxiety or depression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0F20-20FB-4B08-9629-0DC347E5F4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622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0F20-20FB-4B08-9629-0DC347E5F4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9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0F20-20FB-4B08-9629-0DC347E5F4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764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0F20-20FB-4B08-9629-0DC347E5F4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4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happy to</a:t>
            </a:r>
            <a:r>
              <a:rPr lang="en-GB" baseline="0" dirty="0"/>
              <a:t> talk to anybody but I will simply point you to the right people.</a:t>
            </a:r>
          </a:p>
          <a:p>
            <a:r>
              <a:rPr lang="en-GB" baseline="0" dirty="0"/>
              <a:t>I will advise on the different modalities of therapy…..a real passion of mine.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0F20-20FB-4B08-9629-0DC347E5F4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9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1845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 userDrawn="1"/>
        </p:nvGrpSpPr>
        <p:grpSpPr>
          <a:xfrm flipH="1"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624" y="6171357"/>
            <a:ext cx="3208867" cy="6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6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6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22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6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675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17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9C0FA89-20FE-47D7-BB45-E65AADDC9B0B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A93F0F4-769E-4DE9-8730-E65DA94C9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0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9C0FA89-20FE-47D7-BB45-E65AADDC9B0B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A93F0F4-769E-4DE9-8730-E65DA94C9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79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E9132D6-0004-C34B-A570-7AECE00271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6871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9C0FA89-20FE-47D7-BB45-E65AADDC9B0B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A93F0F4-769E-4DE9-8730-E65DA94C9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6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9C0FA89-20FE-47D7-BB45-E65AADDC9B0B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A93F0F4-769E-4DE9-8730-E65DA94C9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1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9C0FA89-20FE-47D7-BB45-E65AADDC9B0B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A93F0F4-769E-4DE9-8730-E65DA94C9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14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9C0FA89-20FE-47D7-BB45-E65AADDC9B0B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A93F0F4-769E-4DE9-8730-E65DA94C9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1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9C0FA89-20FE-47D7-BB45-E65AADDC9B0B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A93F0F4-769E-4DE9-8730-E65DA94C9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6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9C0FA89-20FE-47D7-BB45-E65AADDC9B0B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A93F0F4-769E-4DE9-8730-E65DA94C9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23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9832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 userDrawn="1"/>
        </p:nvGrpSpPr>
        <p:grpSpPr>
          <a:xfrm flipH="1"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624" y="6171357"/>
            <a:ext cx="3208867" cy="6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4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9C0FA89-20FE-47D7-BB45-E65AADDC9B0B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BA93F0F4-769E-4DE9-8730-E65DA94C9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41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 flipH="1"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graphicFrame>
        <p:nvGraphicFramePr>
          <p:cNvPr id="18" name="Object 17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674433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21" imgW="216" imgH="216" progId="TCLayout.ActiveDocument.1">
                  <p:embed/>
                </p:oleObj>
              </mc:Choice>
              <mc:Fallback>
                <p:oleObj name="think-cell Slide" r:id="rId21" imgW="216" imgH="216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624" y="6171357"/>
            <a:ext cx="3208867" cy="6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5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davidbeeney@breakingthesilence.co.uk" TargetMode="External"/><Relationship Id="rId3" Type="http://schemas.openxmlformats.org/officeDocument/2006/relationships/tags" Target="../tags/tag29.xml"/><Relationship Id="rId7" Type="http://schemas.openxmlformats.org/officeDocument/2006/relationships/image" Target="../media/image2.png"/><Relationship Id="rId2" Type="http://schemas.openxmlformats.org/officeDocument/2006/relationships/tags" Target="../tags/tag2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1"/>
          <p:cNvSpPr txBox="1">
            <a:spLocks/>
          </p:cNvSpPr>
          <p:nvPr/>
        </p:nvSpPr>
        <p:spPr>
          <a:xfrm>
            <a:off x="2610271" y="1764210"/>
            <a:ext cx="8825658" cy="33295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Managing the Mental Health of ALL during challenging times </a:t>
            </a:r>
          </a:p>
        </p:txBody>
      </p:sp>
    </p:spTree>
    <p:extLst>
      <p:ext uri="{BB962C8B-B14F-4D97-AF65-F5344CB8AC3E}">
        <p14:creationId xmlns:p14="http://schemas.microsoft.com/office/powerpoint/2010/main" val="410927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1763" y="410570"/>
            <a:ext cx="8739674" cy="72219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How many of you have experienced any of these?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7713233" y="4397910"/>
            <a:ext cx="3901021" cy="3784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accent3"/>
                </a:solidFill>
              </a:rPr>
              <a:t>Problems Sleeping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2617155" y="1835013"/>
            <a:ext cx="3584329" cy="4327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82169" algn="l"/>
                <a:tab pos="2206962" algn="l"/>
                <a:tab pos="4413923" algn="l"/>
                <a:tab pos="6630962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508258" rtl="0" eaLnBrk="1" fontAlgn="base" latinLnBrk="0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82169" algn="l"/>
                <a:tab pos="2206962" algn="l"/>
                <a:tab pos="4413923" algn="l"/>
                <a:tab pos="6630962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E6B91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Lack of Energy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779141" y="3213169"/>
            <a:ext cx="6031833" cy="3820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82169" algn="l"/>
                <a:tab pos="2206962" algn="l"/>
                <a:tab pos="4413923" algn="l"/>
                <a:tab pos="6630962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508258" rtl="0" eaLnBrk="1" fontAlgn="base" latinLnBrk="0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82169" algn="l"/>
                <a:tab pos="2206962" algn="l"/>
                <a:tab pos="4413923" algn="l"/>
                <a:tab pos="6630962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Struggling to Concentrate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8295239" y="1740910"/>
            <a:ext cx="1911520" cy="3372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82169" algn="l"/>
                <a:tab pos="2206962" algn="l"/>
                <a:tab pos="4413923" algn="l"/>
                <a:tab pos="6630962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508258" rtl="0" eaLnBrk="1" fontAlgn="base" latinLnBrk="0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82169" algn="l"/>
                <a:tab pos="2206962" algn="l"/>
                <a:tab pos="4413923" algn="l"/>
                <a:tab pos="6630962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Stress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2397090" y="4776834"/>
            <a:ext cx="3619274" cy="5913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82169" algn="l"/>
                <a:tab pos="2206962" algn="l"/>
                <a:tab pos="4413923" algn="l"/>
                <a:tab pos="6630962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1200">
                <a:solidFill>
                  <a:schemeClr val="tx1"/>
                </a:solidFill>
                <a:latin typeface="+mn-lt"/>
              </a:defRPr>
            </a:lvl2pPr>
            <a:lvl3pPr marL="9144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1000">
                <a:solidFill>
                  <a:schemeClr val="tx1"/>
                </a:solidFill>
                <a:latin typeface="+mn-lt"/>
              </a:defRPr>
            </a:lvl3pPr>
            <a:lvl4pPr marL="13716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900">
                <a:solidFill>
                  <a:schemeClr val="tx1"/>
                </a:solidFill>
                <a:latin typeface="+mn-lt"/>
              </a:defRPr>
            </a:lvl4pPr>
            <a:lvl5pPr marL="1828800" indent="0" algn="l" defTabSz="1508258" rtl="0" eaLnBrk="1" fontAlgn="base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206962" algn="l"/>
                <a:tab pos="4413923" algn="l"/>
                <a:tab pos="6620885" algn="l"/>
              </a:tabLst>
              <a:defRPr sz="900">
                <a:solidFill>
                  <a:schemeClr val="tx1"/>
                </a:solidFill>
                <a:latin typeface="+mn-lt"/>
              </a:defRPr>
            </a:lvl5pPr>
            <a:lvl6pPr marL="22860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6pPr>
            <a:lvl7pPr marL="27432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7pPr>
            <a:lvl8pPr marL="32004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8pPr>
            <a:lvl9pPr marL="3657600" indent="0" algn="l" defTabSz="1508258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>
                <a:tab pos="2186807" algn="l"/>
                <a:tab pos="4403846" algn="l"/>
                <a:tab pos="6610807" algn="l"/>
              </a:tabLst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1508258" rtl="0" eaLnBrk="1" fontAlgn="base" latinLnBrk="0" hangingPunct="1">
              <a:lnSpc>
                <a:spcPct val="95000"/>
              </a:lnSpc>
              <a:spcBef>
                <a:spcPts val="529"/>
              </a:spcBef>
              <a:spcAft>
                <a:spcPts val="0"/>
              </a:spcAft>
              <a:buClrTx/>
              <a:buSzPct val="100000"/>
              <a:buFont typeface="TUIType" pitchFamily="34" charset="0"/>
              <a:buNone/>
              <a:tabLst>
                <a:tab pos="282169" algn="l"/>
                <a:tab pos="2206962" algn="l"/>
                <a:tab pos="4413923" algn="l"/>
                <a:tab pos="6630962" algn="l"/>
              </a:tabLst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Mental Fatigue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95239" y="6185647"/>
            <a:ext cx="3319015" cy="672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7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875B3-1FAF-493D-A20B-54A7E0FFFF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09875" y="1495999"/>
            <a:ext cx="8934449" cy="3152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/>
              <a:t>What does a training programme look like to become mentally fitter?</a:t>
            </a:r>
          </a:p>
          <a:p>
            <a:endParaRPr lang="en-GB" sz="4000" dirty="0"/>
          </a:p>
          <a:p>
            <a:r>
              <a:rPr lang="en-GB" sz="4000" dirty="0"/>
              <a:t>How do we build our own resilience?</a:t>
            </a:r>
          </a:p>
        </p:txBody>
      </p:sp>
    </p:spTree>
    <p:extLst>
      <p:ext uri="{BB962C8B-B14F-4D97-AF65-F5344CB8AC3E}">
        <p14:creationId xmlns:p14="http://schemas.microsoft.com/office/powerpoint/2010/main" val="348565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415E0-FBB5-40EE-A62E-1E0E660629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90261" y="680715"/>
            <a:ext cx="6002610" cy="50342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400" dirty="0"/>
              <a:t>Regulate Sleep</a:t>
            </a:r>
          </a:p>
          <a:p>
            <a:r>
              <a:rPr lang="en-GB" sz="2400" dirty="0"/>
              <a:t>Physical Exercise</a:t>
            </a:r>
          </a:p>
          <a:p>
            <a:r>
              <a:rPr lang="en-GB" sz="2400" dirty="0"/>
              <a:t>‘Me’ Time</a:t>
            </a:r>
          </a:p>
          <a:p>
            <a:r>
              <a:rPr lang="en-GB" sz="2400" dirty="0"/>
              <a:t>Play Time</a:t>
            </a:r>
          </a:p>
          <a:p>
            <a:r>
              <a:rPr lang="en-GB" sz="2400" dirty="0"/>
              <a:t>Fun &amp; Laughter</a:t>
            </a:r>
          </a:p>
          <a:p>
            <a:r>
              <a:rPr lang="en-GB" sz="2400" dirty="0"/>
              <a:t>Give yourself treats</a:t>
            </a:r>
          </a:p>
          <a:p>
            <a:r>
              <a:rPr lang="en-GB" sz="2400" dirty="0"/>
              <a:t>Give yourself things to look forward to</a:t>
            </a:r>
          </a:p>
          <a:p>
            <a:r>
              <a:rPr lang="en-GB" sz="2400" dirty="0"/>
              <a:t>Reduce contact with certain people!</a:t>
            </a:r>
          </a:p>
          <a:p>
            <a:r>
              <a:rPr lang="en-GB" sz="2400" dirty="0"/>
              <a:t>Healthy diet</a:t>
            </a:r>
          </a:p>
          <a:p>
            <a:r>
              <a:rPr lang="en-GB" sz="2400" dirty="0"/>
              <a:t>Be honest with yourself</a:t>
            </a:r>
          </a:p>
        </p:txBody>
      </p:sp>
    </p:spTree>
    <p:extLst>
      <p:ext uri="{BB962C8B-B14F-4D97-AF65-F5344CB8AC3E}">
        <p14:creationId xmlns:p14="http://schemas.microsoft.com/office/powerpoint/2010/main" val="21195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78759-BCB8-41B7-BA75-F580645DA82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96466" y="1145219"/>
            <a:ext cx="9119309" cy="489614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GB" sz="3200" dirty="0"/>
              <a:t>How do you spot signs that a family member, friend or work colleague may be suffering with poor mental health?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How do you then start a conversation about their wellbeing without you or them feeling too awkward?</a:t>
            </a:r>
          </a:p>
          <a:p>
            <a:pPr algn="ctr"/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8176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stigma defi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826" y="965200"/>
            <a:ext cx="8811923" cy="467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624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5382" y="1164265"/>
            <a:ext cx="9212481" cy="4529470"/>
            <a:chOff x="576082" y="925034"/>
            <a:chExt cx="9212481" cy="45294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082" y="925034"/>
              <a:ext cx="9212481" cy="45294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232838" y="2211572"/>
              <a:ext cx="60818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SILENCE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 flipH="1">
            <a:off x="0" y="-8467"/>
            <a:ext cx="12192000" cy="6866467"/>
            <a:chOff x="0" y="-8467"/>
            <a:chExt cx="12192000" cy="6866467"/>
          </a:xfrm>
        </p:grpSpPr>
        <p:sp>
          <p:nvSpPr>
            <p:cNvPr id="7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92138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902" y="2175028"/>
            <a:ext cx="10646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Keeping your Remote Workers Engaged and Energised</a:t>
            </a:r>
          </a:p>
        </p:txBody>
      </p:sp>
    </p:spTree>
    <p:extLst>
      <p:ext uri="{BB962C8B-B14F-4D97-AF65-F5344CB8AC3E}">
        <p14:creationId xmlns:p14="http://schemas.microsoft.com/office/powerpoint/2010/main" val="2318543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462DF-7CF9-4796-92E8-2AE09E94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711" y="452718"/>
            <a:ext cx="6173789" cy="140053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Four things have to happen…</a:t>
            </a:r>
            <a:br>
              <a:rPr lang="en-GB" dirty="0"/>
            </a:br>
            <a:endParaRPr lang="en-GB" dirty="0"/>
          </a:p>
        </p:txBody>
      </p:sp>
      <p:grpSp>
        <p:nvGrpSpPr>
          <p:cNvPr id="92" name="Group 91"/>
          <p:cNvGrpSpPr/>
          <p:nvPr/>
        </p:nvGrpSpPr>
        <p:grpSpPr>
          <a:xfrm>
            <a:off x="3111499" y="1211491"/>
            <a:ext cx="8724901" cy="936731"/>
            <a:chOff x="3111499" y="1211491"/>
            <a:chExt cx="8724901" cy="936731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3E0933C-730B-134E-93BC-F3F1809DC5D6}"/>
                </a:ext>
              </a:extLst>
            </p:cNvPr>
            <p:cNvSpPr/>
            <p:nvPr/>
          </p:nvSpPr>
          <p:spPr>
            <a:xfrm>
              <a:off x="3111499" y="1211492"/>
              <a:ext cx="8724901" cy="897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9D60C1-2B35-5842-AFC5-6CB80EED2E2D}"/>
                </a:ext>
              </a:extLst>
            </p:cNvPr>
            <p:cNvSpPr/>
            <p:nvPr/>
          </p:nvSpPr>
          <p:spPr>
            <a:xfrm>
              <a:off x="3111499" y="1211492"/>
              <a:ext cx="205565" cy="8978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9" name="Subtitle 2">
              <a:extLst>
                <a:ext uri="{FF2B5EF4-FFF2-40B4-BE49-F238E27FC236}">
                  <a16:creationId xmlns:a16="http://schemas.microsoft.com/office/drawing/2014/main" id="{3639E950-B8E4-0647-92C1-BEFF194F4F4B}"/>
                </a:ext>
              </a:extLst>
            </p:cNvPr>
            <p:cNvSpPr txBox="1">
              <a:spLocks/>
            </p:cNvSpPr>
            <p:nvPr/>
          </p:nvSpPr>
          <p:spPr>
            <a:xfrm>
              <a:off x="5228948" y="1211491"/>
              <a:ext cx="6335747" cy="9367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3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C3C43"/>
                  </a:solidFill>
                  <a:effectLst/>
                  <a:uLnTx/>
                  <a:uFillTx/>
                  <a:latin typeface="Trebuchet MS" panose="020B0603020202020204"/>
                  <a:ea typeface="Lato Light" panose="020F0502020204030203" pitchFamily="34" charset="0"/>
                  <a:cs typeface="Mukta ExtraLight" panose="020B0000000000000000" pitchFamily="34" charset="77"/>
                </a:rPr>
                <a:t>Your employees must feel that you are giving them priority over business performance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5AFFAC4-0981-DD4F-9BB4-0B7561B8157F}"/>
                </a:ext>
              </a:extLst>
            </p:cNvPr>
            <p:cNvSpPr txBox="1"/>
            <p:nvPr/>
          </p:nvSpPr>
          <p:spPr>
            <a:xfrm>
              <a:off x="4265845" y="1271245"/>
              <a:ext cx="514885" cy="7694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90C226"/>
                  </a:solidFill>
                  <a:effectLst/>
                  <a:uLnTx/>
                  <a:uFillTx/>
                  <a:latin typeface="Trebuchet MS" panose="020B0603020202020204"/>
                  <a:ea typeface="League Spartan" charset="0"/>
                  <a:cs typeface="Poppins" pitchFamily="2" charset="77"/>
                </a:rPr>
                <a:t>1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111499" y="2351692"/>
            <a:ext cx="8724901" cy="990015"/>
            <a:chOff x="3111499" y="2351692"/>
            <a:chExt cx="8724901" cy="99001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5963F27-EB2E-284F-8D10-B3E39224D6AF}"/>
                </a:ext>
              </a:extLst>
            </p:cNvPr>
            <p:cNvSpPr/>
            <p:nvPr/>
          </p:nvSpPr>
          <p:spPr>
            <a:xfrm>
              <a:off x="3111499" y="2390535"/>
              <a:ext cx="8724901" cy="897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D6D64D4-C9B2-E24E-A2F7-D5D6C47C394A}"/>
                </a:ext>
              </a:extLst>
            </p:cNvPr>
            <p:cNvSpPr/>
            <p:nvPr/>
          </p:nvSpPr>
          <p:spPr>
            <a:xfrm>
              <a:off x="3111499" y="2390535"/>
              <a:ext cx="205565" cy="8978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5AFFAC4-0981-DD4F-9BB4-0B7561B8157F}"/>
                </a:ext>
              </a:extLst>
            </p:cNvPr>
            <p:cNvSpPr txBox="1"/>
            <p:nvPr/>
          </p:nvSpPr>
          <p:spPr>
            <a:xfrm>
              <a:off x="4265845" y="2454757"/>
              <a:ext cx="514885" cy="7694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4A021"/>
                  </a:solidFill>
                  <a:effectLst/>
                  <a:uLnTx/>
                  <a:uFillTx/>
                  <a:latin typeface="Trebuchet MS" panose="020B0603020202020204"/>
                  <a:ea typeface="League Spartan" charset="0"/>
                  <a:cs typeface="Poppins" pitchFamily="2" charset="77"/>
                </a:rPr>
                <a:t>2</a:t>
              </a:r>
            </a:p>
          </p:txBody>
        </p:sp>
        <p:sp>
          <p:nvSpPr>
            <p:cNvPr id="85" name="Subtitle 2">
              <a:extLst>
                <a:ext uri="{FF2B5EF4-FFF2-40B4-BE49-F238E27FC236}">
                  <a16:creationId xmlns:a16="http://schemas.microsoft.com/office/drawing/2014/main" id="{3639E950-B8E4-0647-92C1-BEFF194F4F4B}"/>
                </a:ext>
              </a:extLst>
            </p:cNvPr>
            <p:cNvSpPr txBox="1">
              <a:spLocks/>
            </p:cNvSpPr>
            <p:nvPr/>
          </p:nvSpPr>
          <p:spPr>
            <a:xfrm>
              <a:off x="5228949" y="2351692"/>
              <a:ext cx="6335746" cy="99001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3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C3C43"/>
                  </a:solidFill>
                  <a:effectLst/>
                  <a:uLnTx/>
                  <a:uFillTx/>
                  <a:latin typeface="Trebuchet MS" panose="020B0603020202020204"/>
                  <a:ea typeface="Lato Light" panose="020F0502020204030203" pitchFamily="34" charset="0"/>
                  <a:cs typeface="Mukta ExtraLight" panose="020B0000000000000000" pitchFamily="34" charset="77"/>
                </a:rPr>
                <a:t>Your line managers must understand the value of kindness to both the employees and the business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111499" y="3530736"/>
            <a:ext cx="8724901" cy="936731"/>
            <a:chOff x="3111499" y="3530736"/>
            <a:chExt cx="8724901" cy="93673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58371CE-2710-C04C-8781-370237E90F51}"/>
                </a:ext>
              </a:extLst>
            </p:cNvPr>
            <p:cNvSpPr/>
            <p:nvPr/>
          </p:nvSpPr>
          <p:spPr>
            <a:xfrm>
              <a:off x="3111499" y="3569579"/>
              <a:ext cx="8724901" cy="897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BC96A62-31FD-3C46-94AC-259FFD2CFBE7}"/>
                </a:ext>
              </a:extLst>
            </p:cNvPr>
            <p:cNvSpPr/>
            <p:nvPr/>
          </p:nvSpPr>
          <p:spPr>
            <a:xfrm>
              <a:off x="3111499" y="3569579"/>
              <a:ext cx="205565" cy="8978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5AFFAC4-0981-DD4F-9BB4-0B7561B8157F}"/>
                </a:ext>
              </a:extLst>
            </p:cNvPr>
            <p:cNvSpPr txBox="1"/>
            <p:nvPr/>
          </p:nvSpPr>
          <p:spPr>
            <a:xfrm>
              <a:off x="4265845" y="3633801"/>
              <a:ext cx="514885" cy="7694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6B91E"/>
                  </a:solidFill>
                  <a:effectLst/>
                  <a:uLnTx/>
                  <a:uFillTx/>
                  <a:latin typeface="Trebuchet MS" panose="020B0603020202020204"/>
                  <a:ea typeface="League Spartan" charset="0"/>
                  <a:cs typeface="Poppins" pitchFamily="2" charset="77"/>
                </a:rPr>
                <a:t>3</a:t>
              </a:r>
            </a:p>
          </p:txBody>
        </p:sp>
        <p:sp>
          <p:nvSpPr>
            <p:cNvPr id="89" name="Subtitle 2">
              <a:extLst>
                <a:ext uri="{FF2B5EF4-FFF2-40B4-BE49-F238E27FC236}">
                  <a16:creationId xmlns:a16="http://schemas.microsoft.com/office/drawing/2014/main" id="{3639E950-B8E4-0647-92C1-BEFF194F4F4B}"/>
                </a:ext>
              </a:extLst>
            </p:cNvPr>
            <p:cNvSpPr txBox="1">
              <a:spLocks/>
            </p:cNvSpPr>
            <p:nvPr/>
          </p:nvSpPr>
          <p:spPr>
            <a:xfrm>
              <a:off x="5228949" y="3530736"/>
              <a:ext cx="6335746" cy="9367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3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C3C43"/>
                  </a:solidFill>
                  <a:effectLst/>
                  <a:uLnTx/>
                  <a:uFillTx/>
                  <a:latin typeface="Trebuchet MS" panose="020B0603020202020204"/>
                  <a:ea typeface="Lato Light" panose="020F0502020204030203" pitchFamily="34" charset="0"/>
                  <a:cs typeface="Mukta ExtraLight" panose="020B0000000000000000" pitchFamily="34" charset="77"/>
                </a:rPr>
                <a:t>Senior people should share vulnerability to inspire their workforce – it is not weakness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111499" y="4709781"/>
            <a:ext cx="8724901" cy="936731"/>
            <a:chOff x="3111499" y="4709781"/>
            <a:chExt cx="8724901" cy="93673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E509B6F-17C4-5547-930F-B60276CD0E32}"/>
                </a:ext>
              </a:extLst>
            </p:cNvPr>
            <p:cNvSpPr/>
            <p:nvPr/>
          </p:nvSpPr>
          <p:spPr>
            <a:xfrm>
              <a:off x="3111499" y="4748622"/>
              <a:ext cx="8724901" cy="897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EE74253-5B48-D44A-9BCB-98D35DE8D49F}"/>
                </a:ext>
              </a:extLst>
            </p:cNvPr>
            <p:cNvSpPr/>
            <p:nvPr/>
          </p:nvSpPr>
          <p:spPr>
            <a:xfrm>
              <a:off x="3111499" y="4748622"/>
              <a:ext cx="205565" cy="89788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5AFFAC4-0981-DD4F-9BB4-0B7561B8157F}"/>
                </a:ext>
              </a:extLst>
            </p:cNvPr>
            <p:cNvSpPr txBox="1"/>
            <p:nvPr/>
          </p:nvSpPr>
          <p:spPr>
            <a:xfrm>
              <a:off x="4265844" y="4812844"/>
              <a:ext cx="514885" cy="76944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76618"/>
                  </a:solidFill>
                  <a:effectLst/>
                  <a:uLnTx/>
                  <a:uFillTx/>
                  <a:latin typeface="Trebuchet MS" panose="020B0603020202020204"/>
                  <a:ea typeface="League Spartan" charset="0"/>
                  <a:cs typeface="Poppins" pitchFamily="2" charset="77"/>
                </a:rPr>
                <a:t>4</a:t>
              </a:r>
            </a:p>
          </p:txBody>
        </p:sp>
        <p:sp>
          <p:nvSpPr>
            <p:cNvPr id="91" name="Subtitle 2">
              <a:extLst>
                <a:ext uri="{FF2B5EF4-FFF2-40B4-BE49-F238E27FC236}">
                  <a16:creationId xmlns:a16="http://schemas.microsoft.com/office/drawing/2014/main" id="{3639E950-B8E4-0647-92C1-BEFF194F4F4B}"/>
                </a:ext>
              </a:extLst>
            </p:cNvPr>
            <p:cNvSpPr txBox="1">
              <a:spLocks/>
            </p:cNvSpPr>
            <p:nvPr/>
          </p:nvSpPr>
          <p:spPr>
            <a:xfrm>
              <a:off x="5228949" y="4709781"/>
              <a:ext cx="6335746" cy="93673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636" rtl="0" eaLnBrk="1" fontAlgn="auto" latinLnBrk="0" hangingPunct="1">
                <a:lnSpc>
                  <a:spcPts val="35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C3C43"/>
                  </a:solidFill>
                  <a:effectLst/>
                  <a:uLnTx/>
                  <a:uFillTx/>
                  <a:latin typeface="Trebuchet MS" panose="020B0603020202020204"/>
                  <a:ea typeface="Lato Light" panose="020F0502020204030203" pitchFamily="34" charset="0"/>
                  <a:cs typeface="Mukta ExtraLight" panose="020B0000000000000000" pitchFamily="34" charset="77"/>
                </a:rPr>
                <a:t>Everybody needs to be kind to themselves as this will build resilience during tough times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1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AACFA-8591-4D66-A807-B64A676B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632" y="241300"/>
            <a:ext cx="8596668" cy="1320800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chemeClr val="tx2"/>
                </a:solidFill>
              </a:rPr>
              <a:t>Key Tips for Managers: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240283" y="1231900"/>
            <a:ext cx="8265364" cy="950307"/>
            <a:chOff x="3240283" y="1231900"/>
            <a:chExt cx="8265364" cy="950307"/>
          </a:xfrm>
        </p:grpSpPr>
        <p:grpSp>
          <p:nvGrpSpPr>
            <p:cNvPr id="41" name="Group 40"/>
            <p:cNvGrpSpPr/>
            <p:nvPr/>
          </p:nvGrpSpPr>
          <p:grpSpPr>
            <a:xfrm>
              <a:off x="3240283" y="1231900"/>
              <a:ext cx="8265364" cy="950307"/>
              <a:chOff x="3240283" y="1231900"/>
              <a:chExt cx="8265364" cy="950307"/>
            </a:xfrm>
          </p:grpSpPr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095907EA-B7C8-424B-8565-CDC4C6704ACB}"/>
                  </a:ext>
                </a:extLst>
              </p:cNvPr>
              <p:cNvSpPr/>
              <p:nvPr/>
            </p:nvSpPr>
            <p:spPr>
              <a:xfrm>
                <a:off x="3240283" y="1231900"/>
                <a:ext cx="8265364" cy="95030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D3BA26D-915B-A047-929C-25A33DFC819D}"/>
                  </a:ext>
                </a:extLst>
              </p:cNvPr>
              <p:cNvSpPr/>
              <p:nvPr/>
            </p:nvSpPr>
            <p:spPr>
              <a:xfrm>
                <a:off x="3240283" y="1231900"/>
                <a:ext cx="950307" cy="95030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9E2A90-3BB3-D84C-A550-025D74266F21}"/>
                  </a:ext>
                </a:extLst>
              </p:cNvPr>
              <p:cNvSpPr txBox="1"/>
              <p:nvPr/>
            </p:nvSpPr>
            <p:spPr>
              <a:xfrm>
                <a:off x="3421768" y="1237422"/>
                <a:ext cx="587335" cy="93926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League Spartan" charset="0"/>
                    <a:cs typeface="Poppins" pitchFamily="2" charset="77"/>
                  </a:rPr>
                  <a:t>1</a:t>
                </a: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463568" y="1299087"/>
              <a:ext cx="6769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Ask employees how they are and listen non-judgementally before asking about work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40283" y="2420544"/>
            <a:ext cx="8265364" cy="1015663"/>
            <a:chOff x="3240283" y="2420544"/>
            <a:chExt cx="8265364" cy="1015663"/>
          </a:xfrm>
        </p:grpSpPr>
        <p:grpSp>
          <p:nvGrpSpPr>
            <p:cNvPr id="42" name="Group 41"/>
            <p:cNvGrpSpPr/>
            <p:nvPr/>
          </p:nvGrpSpPr>
          <p:grpSpPr>
            <a:xfrm>
              <a:off x="3240283" y="2420544"/>
              <a:ext cx="8265364" cy="1015663"/>
              <a:chOff x="3240283" y="1199221"/>
              <a:chExt cx="8265364" cy="1015663"/>
            </a:xfrm>
          </p:grpSpPr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095907EA-B7C8-424B-8565-CDC4C6704ACB}"/>
                  </a:ext>
                </a:extLst>
              </p:cNvPr>
              <p:cNvSpPr/>
              <p:nvPr/>
            </p:nvSpPr>
            <p:spPr>
              <a:xfrm>
                <a:off x="3240283" y="1231900"/>
                <a:ext cx="8265364" cy="95030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D3BA26D-915B-A047-929C-25A33DFC819D}"/>
                  </a:ext>
                </a:extLst>
              </p:cNvPr>
              <p:cNvSpPr/>
              <p:nvPr/>
            </p:nvSpPr>
            <p:spPr>
              <a:xfrm>
                <a:off x="3240283" y="1231900"/>
                <a:ext cx="950307" cy="950307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9E2A90-3BB3-D84C-A550-025D74266F21}"/>
                  </a:ext>
                </a:extLst>
              </p:cNvPr>
              <p:cNvSpPr txBox="1"/>
              <p:nvPr/>
            </p:nvSpPr>
            <p:spPr>
              <a:xfrm>
                <a:off x="3397880" y="1199221"/>
                <a:ext cx="635110" cy="101566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League Spartan" charset="0"/>
                    <a:cs typeface="Poppins" pitchFamily="2" charset="77"/>
                  </a:rPr>
                  <a:t>2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4463568" y="2508577"/>
              <a:ext cx="6769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Ensure the tone of all forms of communication are empathic and display trust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240283" y="3641867"/>
            <a:ext cx="8265364" cy="1015663"/>
            <a:chOff x="3240283" y="3641867"/>
            <a:chExt cx="8265364" cy="1015663"/>
          </a:xfrm>
        </p:grpSpPr>
        <p:grpSp>
          <p:nvGrpSpPr>
            <p:cNvPr id="46" name="Group 45"/>
            <p:cNvGrpSpPr/>
            <p:nvPr/>
          </p:nvGrpSpPr>
          <p:grpSpPr>
            <a:xfrm>
              <a:off x="3240283" y="3641867"/>
              <a:ext cx="8265364" cy="1015663"/>
              <a:chOff x="3240283" y="1199221"/>
              <a:chExt cx="8265364" cy="1015663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095907EA-B7C8-424B-8565-CDC4C6704ACB}"/>
                  </a:ext>
                </a:extLst>
              </p:cNvPr>
              <p:cNvSpPr/>
              <p:nvPr/>
            </p:nvSpPr>
            <p:spPr>
              <a:xfrm>
                <a:off x="3240283" y="1231900"/>
                <a:ext cx="8265364" cy="950307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D3BA26D-915B-A047-929C-25A33DFC819D}"/>
                  </a:ext>
                </a:extLst>
              </p:cNvPr>
              <p:cNvSpPr/>
              <p:nvPr/>
            </p:nvSpPr>
            <p:spPr>
              <a:xfrm>
                <a:off x="3240283" y="1231900"/>
                <a:ext cx="950307" cy="95030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79E2A90-3BB3-D84C-A550-025D74266F21}"/>
                  </a:ext>
                </a:extLst>
              </p:cNvPr>
              <p:cNvSpPr txBox="1"/>
              <p:nvPr/>
            </p:nvSpPr>
            <p:spPr>
              <a:xfrm>
                <a:off x="3397880" y="1199221"/>
                <a:ext cx="635110" cy="101566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League Spartan" charset="0"/>
                    <a:cs typeface="Poppins" pitchFamily="2" charset="77"/>
                  </a:rPr>
                  <a:t>3</a:t>
                </a: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190587" y="3734199"/>
              <a:ext cx="731506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Think about the language you use when asking about wellbeing – e.g. ask them for a score out of ten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40283" y="4863190"/>
            <a:ext cx="8265364" cy="1015663"/>
            <a:chOff x="3240283" y="4863190"/>
            <a:chExt cx="8265364" cy="1015663"/>
          </a:xfrm>
        </p:grpSpPr>
        <p:grpSp>
          <p:nvGrpSpPr>
            <p:cNvPr id="50" name="Group 49"/>
            <p:cNvGrpSpPr/>
            <p:nvPr/>
          </p:nvGrpSpPr>
          <p:grpSpPr>
            <a:xfrm>
              <a:off x="3240283" y="4863190"/>
              <a:ext cx="8265364" cy="1015663"/>
              <a:chOff x="3240283" y="1199221"/>
              <a:chExt cx="8265364" cy="1015663"/>
            </a:xfrm>
          </p:grpSpPr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095907EA-B7C8-424B-8565-CDC4C6704ACB}"/>
                  </a:ext>
                </a:extLst>
              </p:cNvPr>
              <p:cNvSpPr/>
              <p:nvPr/>
            </p:nvSpPr>
            <p:spPr>
              <a:xfrm>
                <a:off x="3240283" y="1231900"/>
                <a:ext cx="8265364" cy="950307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D3BA26D-915B-A047-929C-25A33DFC819D}"/>
                  </a:ext>
                </a:extLst>
              </p:cNvPr>
              <p:cNvSpPr/>
              <p:nvPr/>
            </p:nvSpPr>
            <p:spPr>
              <a:xfrm>
                <a:off x="3240283" y="1231900"/>
                <a:ext cx="950307" cy="95030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79E2A90-3BB3-D84C-A550-025D74266F21}"/>
                  </a:ext>
                </a:extLst>
              </p:cNvPr>
              <p:cNvSpPr txBox="1"/>
              <p:nvPr/>
            </p:nvSpPr>
            <p:spPr>
              <a:xfrm>
                <a:off x="3397880" y="1199221"/>
                <a:ext cx="635110" cy="1015663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League Spartan" charset="0"/>
                    <a:cs typeface="Poppins" pitchFamily="2" charset="77"/>
                  </a:rPr>
                  <a:t>4</a:t>
                </a: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190587" y="4963755"/>
              <a:ext cx="6769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Try and speak to your employees every day but not all the conversations have to be about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8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5587A8-69B7-4F7A-BAE2-3A730903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904" y="245395"/>
            <a:ext cx="8596668" cy="1320800"/>
          </a:xfrm>
        </p:spPr>
        <p:txBody>
          <a:bodyPr/>
          <a:lstStyle/>
          <a:p>
            <a:r>
              <a:rPr lang="en-GB" sz="3600" dirty="0">
                <a:solidFill>
                  <a:schemeClr val="tx2"/>
                </a:solidFill>
              </a:rPr>
              <a:t>Suggested Process for Managers when having a Mental Health Conversation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2247900" y="1544892"/>
            <a:ext cx="2882078" cy="2306300"/>
            <a:chOff x="2247900" y="1544892"/>
            <a:chExt cx="2882078" cy="2306300"/>
          </a:xfrm>
        </p:grpSpPr>
        <p:grpSp>
          <p:nvGrpSpPr>
            <p:cNvPr id="42" name="Group 41"/>
            <p:cNvGrpSpPr/>
            <p:nvPr/>
          </p:nvGrpSpPr>
          <p:grpSpPr>
            <a:xfrm>
              <a:off x="2247900" y="1544892"/>
              <a:ext cx="2882078" cy="2306300"/>
              <a:chOff x="2247900" y="1544892"/>
              <a:chExt cx="2882078" cy="2306300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03277388-6AB7-E447-8128-428D49C398B6}"/>
                  </a:ext>
                </a:extLst>
              </p:cNvPr>
              <p:cNvSpPr/>
              <p:nvPr/>
            </p:nvSpPr>
            <p:spPr>
              <a:xfrm>
                <a:off x="2565763" y="1862755"/>
                <a:ext cx="2564215" cy="1988437"/>
              </a:xfrm>
              <a:prstGeom prst="roundRect">
                <a:avLst/>
              </a:prstGeom>
              <a:solidFill>
                <a:schemeClr val="bg2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BB40922-8D96-6E44-BAB1-9AF4F7E66F7A}"/>
                  </a:ext>
                </a:extLst>
              </p:cNvPr>
              <p:cNvSpPr/>
              <p:nvPr/>
            </p:nvSpPr>
            <p:spPr>
              <a:xfrm>
                <a:off x="2247900" y="1544892"/>
                <a:ext cx="960962" cy="96096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359456" y="1702207"/>
                <a:ext cx="737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565763" y="2369842"/>
              <a:ext cx="25642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      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Thank them for sharing and listen without judging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31283" y="1544892"/>
            <a:ext cx="2882078" cy="2306300"/>
            <a:chOff x="5531283" y="1544892"/>
            <a:chExt cx="2882078" cy="2306300"/>
          </a:xfrm>
        </p:grpSpPr>
        <p:grpSp>
          <p:nvGrpSpPr>
            <p:cNvPr id="43" name="Group 42"/>
            <p:cNvGrpSpPr/>
            <p:nvPr/>
          </p:nvGrpSpPr>
          <p:grpSpPr>
            <a:xfrm>
              <a:off x="5531283" y="1544892"/>
              <a:ext cx="2882078" cy="2306300"/>
              <a:chOff x="5531283" y="1544892"/>
              <a:chExt cx="2882078" cy="2306300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89359CE-E070-1342-A7CF-84E4057DFF64}"/>
                  </a:ext>
                </a:extLst>
              </p:cNvPr>
              <p:cNvSpPr/>
              <p:nvPr/>
            </p:nvSpPr>
            <p:spPr>
              <a:xfrm>
                <a:off x="5849146" y="1862755"/>
                <a:ext cx="2564215" cy="1988437"/>
              </a:xfrm>
              <a:prstGeom prst="roundRect">
                <a:avLst/>
              </a:prstGeom>
              <a:solidFill>
                <a:schemeClr val="bg2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D194708-E192-5D49-A06C-4FF81E493217}"/>
                  </a:ext>
                </a:extLst>
              </p:cNvPr>
              <p:cNvSpPr/>
              <p:nvPr/>
            </p:nvSpPr>
            <p:spPr>
              <a:xfrm>
                <a:off x="5531283" y="1544892"/>
                <a:ext cx="960962" cy="96096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642839" y="1723511"/>
                <a:ext cx="737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879272" y="2429684"/>
              <a:ext cx="25039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Show support and sensitively check whether work is a factor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14666" y="1544892"/>
            <a:ext cx="2882078" cy="2306300"/>
            <a:chOff x="8814666" y="1544892"/>
            <a:chExt cx="2882078" cy="2306300"/>
          </a:xfrm>
        </p:grpSpPr>
        <p:grpSp>
          <p:nvGrpSpPr>
            <p:cNvPr id="44" name="Group 43"/>
            <p:cNvGrpSpPr/>
            <p:nvPr/>
          </p:nvGrpSpPr>
          <p:grpSpPr>
            <a:xfrm>
              <a:off x="8814666" y="1544892"/>
              <a:ext cx="2882078" cy="2306300"/>
              <a:chOff x="8814666" y="1544892"/>
              <a:chExt cx="2882078" cy="2306300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FE4CE7B1-5D75-5E40-BC4E-113DCD3DC87D}"/>
                  </a:ext>
                </a:extLst>
              </p:cNvPr>
              <p:cNvSpPr/>
              <p:nvPr/>
            </p:nvSpPr>
            <p:spPr>
              <a:xfrm>
                <a:off x="9132529" y="1862755"/>
                <a:ext cx="2564215" cy="1988437"/>
              </a:xfrm>
              <a:prstGeom prst="roundRect">
                <a:avLst/>
              </a:prstGeom>
              <a:solidFill>
                <a:schemeClr val="bg2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BDA54E3-E621-C64A-B260-0C8862E314B4}"/>
                  </a:ext>
                </a:extLst>
              </p:cNvPr>
              <p:cNvSpPr/>
              <p:nvPr/>
            </p:nvSpPr>
            <p:spPr>
              <a:xfrm>
                <a:off x="8814666" y="1544892"/>
                <a:ext cx="960962" cy="96096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926222" y="1702207"/>
                <a:ext cx="737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9162655" y="2425341"/>
              <a:ext cx="250396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Advise talking to a Health Professional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(EAP/Doctor/Counsellor)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47288" y="3851191"/>
            <a:ext cx="2882078" cy="2306300"/>
            <a:chOff x="4847288" y="3851191"/>
            <a:chExt cx="2882078" cy="230630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2030841-3EF4-AA42-9AD0-1EC5251D62D9}"/>
                </a:ext>
              </a:extLst>
            </p:cNvPr>
            <p:cNvSpPr/>
            <p:nvPr/>
          </p:nvSpPr>
          <p:spPr>
            <a:xfrm>
              <a:off x="5165151" y="4169054"/>
              <a:ext cx="2564215" cy="1988437"/>
            </a:xfrm>
            <a:prstGeom prst="roundRect">
              <a:avLst/>
            </a:prstGeom>
            <a:solidFill>
              <a:schemeClr val="bg2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333700-DA92-204D-9796-50AB41CE1991}"/>
                </a:ext>
              </a:extLst>
            </p:cNvPr>
            <p:cNvSpPr/>
            <p:nvPr/>
          </p:nvSpPr>
          <p:spPr>
            <a:xfrm>
              <a:off x="4847288" y="3851191"/>
              <a:ext cx="960962" cy="9609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58844" y="4008507"/>
              <a:ext cx="737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95277" y="4761464"/>
              <a:ext cx="25039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Thank them again and agree when you’ll next check in with each other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097313" y="3851191"/>
            <a:ext cx="2882078" cy="2306300"/>
            <a:chOff x="8097313" y="3851191"/>
            <a:chExt cx="2882078" cy="230630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B5826ED-53DC-FC49-9A00-96E263F05F02}"/>
                </a:ext>
              </a:extLst>
            </p:cNvPr>
            <p:cNvSpPr/>
            <p:nvPr/>
          </p:nvSpPr>
          <p:spPr>
            <a:xfrm>
              <a:off x="8415176" y="4169054"/>
              <a:ext cx="2564215" cy="1988437"/>
            </a:xfrm>
            <a:prstGeom prst="roundRect">
              <a:avLst/>
            </a:prstGeom>
            <a:solidFill>
              <a:schemeClr val="bg2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B9C9B2-78CE-8D49-A4F2-AC78E494D94B}"/>
                </a:ext>
              </a:extLst>
            </p:cNvPr>
            <p:cNvSpPr/>
            <p:nvPr/>
          </p:nvSpPr>
          <p:spPr>
            <a:xfrm>
              <a:off x="8097313" y="3851191"/>
              <a:ext cx="960962" cy="96096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08869" y="4008507"/>
              <a:ext cx="737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45302" y="4412033"/>
              <a:ext cx="250396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953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      Take private notes for yourself of the conversation and disclose as appropriate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39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8C14971E-68D3-2545-9EF2-7EF74785669C}"/>
              </a:ext>
            </a:extLst>
          </p:cNvPr>
          <p:cNvSpPr txBox="1">
            <a:spLocks/>
          </p:cNvSpPr>
          <p:nvPr/>
        </p:nvSpPr>
        <p:spPr>
          <a:xfrm>
            <a:off x="3133407" y="475129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Objectives of this Webinar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EED352A-48A4-E64D-8591-F6B8113B7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653" y="1613741"/>
            <a:ext cx="8884497" cy="663891"/>
          </a:xfrm>
        </p:spPr>
        <p:txBody>
          <a:bodyPr/>
          <a:lstStyle/>
          <a:p>
            <a:r>
              <a:rPr lang="en-GB" sz="2000" dirty="0"/>
              <a:t>We look at ways to </a:t>
            </a:r>
            <a:r>
              <a:rPr lang="en-GB" sz="2000" b="1" dirty="0"/>
              <a:t>improve our OWN mental health </a:t>
            </a:r>
            <a:r>
              <a:rPr lang="en-GB" sz="2000" dirty="0"/>
              <a:t>and </a:t>
            </a:r>
            <a:r>
              <a:rPr lang="en-GB" sz="2000" b="1" dirty="0"/>
              <a:t>resilience to cope </a:t>
            </a:r>
            <a:r>
              <a:rPr lang="en-GB" sz="2000" dirty="0"/>
              <a:t>with exceptionally challenging times both at work and at home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We look at the best ways to </a:t>
            </a:r>
            <a:r>
              <a:rPr lang="en-GB" sz="2000" b="1" dirty="0"/>
              <a:t>stay emotionally connected </a:t>
            </a:r>
            <a:r>
              <a:rPr lang="en-GB" sz="2000" dirty="0"/>
              <a:t>with your teams now they are working remotely and how to </a:t>
            </a:r>
            <a:r>
              <a:rPr lang="en-GB" sz="2000" b="1" dirty="0"/>
              <a:t>keep them engaged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We give you hints and tips to help you have a </a:t>
            </a:r>
            <a:r>
              <a:rPr lang="en-GB" sz="2000" b="1" dirty="0"/>
              <a:t>productive</a:t>
            </a:r>
            <a:r>
              <a:rPr lang="en-GB" sz="2000" dirty="0"/>
              <a:t> and </a:t>
            </a:r>
            <a:r>
              <a:rPr lang="en-GB" sz="2000" b="1" dirty="0"/>
              <a:t>enjoyable</a:t>
            </a:r>
            <a:r>
              <a:rPr lang="en-GB" sz="2000" dirty="0"/>
              <a:t> day when working from home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We give you specific advice as to how to </a:t>
            </a:r>
            <a:r>
              <a:rPr lang="en-GB" sz="2000" b="1" dirty="0"/>
              <a:t>protect your mental health </a:t>
            </a:r>
            <a:r>
              <a:rPr lang="en-GB" sz="2000" dirty="0"/>
              <a:t>during the coronavirus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AEBAC-13E1-42D0-BC1A-449E6A92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25" y="475200"/>
            <a:ext cx="9486899" cy="142437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Hints and Tips to help those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working at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8F851-0AD3-4A9C-B8DF-AEBC835226CF}"/>
              </a:ext>
            </a:extLst>
          </p:cNvPr>
          <p:cNvSpPr txBox="1"/>
          <p:nvPr/>
        </p:nvSpPr>
        <p:spPr>
          <a:xfrm>
            <a:off x="2774500" y="2030719"/>
            <a:ext cx="106532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Leave the house, even if standing on your doorstep or the garden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 Move around the house, each time shifting to a new zone can re-energise you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3. Put some boundaries around your 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4. Stay focused and switch off distractions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5. Have some social interaction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6. Know what YOU need to have a good day</a:t>
            </a:r>
          </a:p>
        </p:txBody>
      </p:sp>
    </p:spTree>
    <p:extLst>
      <p:ext uri="{BB962C8B-B14F-4D97-AF65-F5344CB8AC3E}">
        <p14:creationId xmlns:p14="http://schemas.microsoft.com/office/powerpoint/2010/main" val="5012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056F6-2FA9-465E-9548-84633C97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9" y="475200"/>
            <a:ext cx="8905875" cy="1320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Suggestions to protect your mental health during the Coronavirus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BBA17-1003-4A86-8443-8478BACEBD87}"/>
              </a:ext>
            </a:extLst>
          </p:cNvPr>
          <p:cNvSpPr txBox="1"/>
          <p:nvPr/>
        </p:nvSpPr>
        <p:spPr>
          <a:xfrm>
            <a:off x="2952749" y="1877134"/>
            <a:ext cx="911542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Limit the time you spend watching things which aren't making you feel better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 Perhaps decide on a specific time to check in with the news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3. Stay informed and avoid fake news by sticking to trusted sources of information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4. Mute key words which might be triggering you on Twitter and unfollow or mute accounts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5. Mute WhatsApp groups and hide Facebook posts and feeds if you find them too overwhelming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6. Stay connected with people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7. Avoid burnout with potentially months of the coronavirus pandemic ahead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  – it is important to have down time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8. Exercise, eat well and stay hydrated</a:t>
            </a:r>
          </a:p>
        </p:txBody>
      </p:sp>
    </p:spTree>
    <p:extLst>
      <p:ext uri="{BB962C8B-B14F-4D97-AF65-F5344CB8AC3E}">
        <p14:creationId xmlns:p14="http://schemas.microsoft.com/office/powerpoint/2010/main" val="43514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969" y="2562822"/>
            <a:ext cx="5769667" cy="2494357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EAP 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sz="3200" dirty="0">
                <a:solidFill>
                  <a:schemeClr val="tx2"/>
                </a:solidFill>
              </a:rPr>
              <a:t>(</a:t>
            </a:r>
            <a:r>
              <a:rPr lang="en-GB" sz="3200" i="1" dirty="0">
                <a:solidFill>
                  <a:schemeClr val="tx2"/>
                </a:solidFill>
              </a:rPr>
              <a:t>Employee Assistance Programme</a:t>
            </a:r>
            <a:r>
              <a:rPr lang="en-GB" sz="3200" dirty="0">
                <a:solidFill>
                  <a:schemeClr val="tx2"/>
                </a:solidFill>
              </a:rPr>
              <a:t>)</a:t>
            </a:r>
            <a:br>
              <a:rPr lang="en-GB" sz="3200" dirty="0">
                <a:solidFill>
                  <a:schemeClr val="tx2"/>
                </a:solidFill>
              </a:rPr>
            </a:br>
            <a:br>
              <a:rPr lang="en-GB" sz="3200" dirty="0">
                <a:solidFill>
                  <a:schemeClr val="tx2"/>
                </a:solidFill>
              </a:rPr>
            </a:br>
            <a:endParaRPr lang="en-GB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41781" y="395261"/>
            <a:ext cx="8750219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200" b="0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Who can I talk to in confidence?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32653-0024-4BE6-9417-00638F29C052}"/>
              </a:ext>
            </a:extLst>
          </p:cNvPr>
          <p:cNvSpPr txBox="1"/>
          <p:nvPr/>
        </p:nvSpPr>
        <p:spPr>
          <a:xfrm rot="10800000" flipV="1">
            <a:off x="7539636" y="2084385"/>
            <a:ext cx="42410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Your Line Manager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Member of HR Team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Mental Health First Aider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Colleague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Your GP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Family Member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Friend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Mental Health Charity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5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04731" y="1041991"/>
            <a:ext cx="9548036" cy="4774018"/>
            <a:chOff x="652131" y="925032"/>
            <a:chExt cx="9548036" cy="47740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131" y="925032"/>
              <a:ext cx="9548036" cy="47740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274288" y="2020186"/>
              <a:ext cx="51567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A little more conversation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57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734" y="711200"/>
            <a:ext cx="8596668" cy="13208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Thank you for listening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564" y="1620740"/>
            <a:ext cx="6295601" cy="1347152"/>
          </a:xfrm>
        </p:spPr>
      </p:pic>
      <p:sp>
        <p:nvSpPr>
          <p:cNvPr id="5" name="TextBox 4"/>
          <p:cNvSpPr txBox="1"/>
          <p:nvPr/>
        </p:nvSpPr>
        <p:spPr>
          <a:xfrm>
            <a:off x="3623734" y="3143738"/>
            <a:ext cx="7649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David Beeney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07572 211610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8"/>
              </a:rPr>
              <a:t>davidbeeney@breakingthesilence.co.uk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breakingthesilence.co.uk</a:t>
            </a:r>
          </a:p>
        </p:txBody>
      </p:sp>
    </p:spTree>
    <p:extLst>
      <p:ext uri="{BB962C8B-B14F-4D97-AF65-F5344CB8AC3E}">
        <p14:creationId xmlns:p14="http://schemas.microsoft.com/office/powerpoint/2010/main" val="256119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9" descr="No alt text provided for this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26" y="2480278"/>
            <a:ext cx="5451683" cy="28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No alt text provided for this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-11922"/>
            <a:ext cx="5444929" cy="27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143855" y="1437639"/>
            <a:ext cx="8825658" cy="33295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Introducing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David Beeney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FOUNDER of BREAKING THE SILENCE LTD.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5CAA68-8FA2-314A-ADB8-4461C2E16553}"/>
              </a:ext>
            </a:extLst>
          </p:cNvPr>
          <p:cNvSpPr/>
          <p:nvPr/>
        </p:nvSpPr>
        <p:spPr>
          <a:xfrm>
            <a:off x="-6861" y="-2785"/>
            <a:ext cx="5449718" cy="68580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38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508438A-24B9-4AC0-8953-70AC2DE61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11272" cy="6858000"/>
          </a:xfrm>
          <a:solidFill>
            <a:schemeClr val="accent1"/>
          </a:solid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785EA-84E1-D540-B21D-AF54B50C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765"/>
            <a:ext cx="2603715" cy="37434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E8A5BDC-DDAB-2F46-B90B-DE9810D83F9F}"/>
              </a:ext>
            </a:extLst>
          </p:cNvPr>
          <p:cNvGrpSpPr/>
          <p:nvPr/>
        </p:nvGrpSpPr>
        <p:grpSpPr>
          <a:xfrm>
            <a:off x="644361" y="-1"/>
            <a:ext cx="4766911" cy="6858001"/>
            <a:chOff x="644361" y="-1"/>
            <a:chExt cx="4766911" cy="68580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22A5AA-CA90-1549-ADB1-3716C6840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61" y="3733880"/>
              <a:ext cx="4122549" cy="312412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0783E2-6503-4943-B29A-2619C109B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715" y="-1"/>
              <a:ext cx="2807557" cy="3743409"/>
            </a:xfrm>
            <a:prstGeom prst="rect">
              <a:avLst/>
            </a:prstGeom>
          </p:spPr>
        </p:pic>
      </p:grp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EED352A-48A4-E64D-8591-F6B8113B7BFC}"/>
              </a:ext>
            </a:extLst>
          </p:cNvPr>
          <p:cNvSpPr txBox="1">
            <a:spLocks/>
          </p:cNvSpPr>
          <p:nvPr/>
        </p:nvSpPr>
        <p:spPr>
          <a:xfrm>
            <a:off x="5865836" y="724773"/>
            <a:ext cx="5785537" cy="25188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Engaged to Lisa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Grown up kids – Joel, Jodie and (step-daughter) Casey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Recently became a grandad to Noah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Live in Hemel Hempstead</a:t>
            </a:r>
          </a:p>
        </p:txBody>
      </p:sp>
    </p:spTree>
    <p:extLst>
      <p:ext uri="{BB962C8B-B14F-4D97-AF65-F5344CB8AC3E}">
        <p14:creationId xmlns:p14="http://schemas.microsoft.com/office/powerpoint/2010/main" val="180151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31" y="480028"/>
            <a:ext cx="3684540" cy="51090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399" y="1659518"/>
            <a:ext cx="4998083" cy="353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8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30824" y="2068497"/>
            <a:ext cx="9923929" cy="376413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4800" dirty="0">
                <a:solidFill>
                  <a:schemeClr val="tx2"/>
                </a:solidFill>
              </a:rPr>
              <a:t>.....but on 16</a:t>
            </a:r>
            <a:r>
              <a:rPr lang="en-GB" sz="4800" baseline="30000" dirty="0">
                <a:solidFill>
                  <a:schemeClr val="tx2"/>
                </a:solidFill>
              </a:rPr>
              <a:t>th</a:t>
            </a:r>
            <a:r>
              <a:rPr lang="en-GB" sz="4800" dirty="0">
                <a:solidFill>
                  <a:schemeClr val="tx2"/>
                </a:solidFill>
              </a:rPr>
              <a:t> May 2016, </a:t>
            </a:r>
            <a:br>
              <a:rPr lang="en-GB" sz="4800" dirty="0">
                <a:solidFill>
                  <a:schemeClr val="tx2"/>
                </a:solidFill>
              </a:rPr>
            </a:br>
            <a:r>
              <a:rPr lang="en-GB" sz="4800" dirty="0">
                <a:solidFill>
                  <a:schemeClr val="tx2"/>
                </a:solidFill>
              </a:rPr>
              <a:t>my whole life changed forever!</a:t>
            </a:r>
          </a:p>
        </p:txBody>
      </p:sp>
    </p:spTree>
    <p:extLst>
      <p:ext uri="{BB962C8B-B14F-4D97-AF65-F5344CB8AC3E}">
        <p14:creationId xmlns:p14="http://schemas.microsoft.com/office/powerpoint/2010/main" val="399696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37E12-17B4-4398-AEA0-ED8CB7EA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458" y="475200"/>
            <a:ext cx="9260542" cy="144212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I came out after 30 years about my poor mental health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1458" y="1544077"/>
            <a:ext cx="9050992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Nobody in my life had any idea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spent 36 years avoiding doing what I am doing right now!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How do I now avoid panic attacks?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It’s okay not to be okay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You inspire when you share vulnerability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 have discovered the true value of self compassion</a:t>
            </a:r>
          </a:p>
        </p:txBody>
      </p:sp>
    </p:spTree>
    <p:extLst>
      <p:ext uri="{BB962C8B-B14F-4D97-AF65-F5344CB8AC3E}">
        <p14:creationId xmlns:p14="http://schemas.microsoft.com/office/powerpoint/2010/main" val="373682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6790" y="1928198"/>
            <a:ext cx="101933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 in 4</a:t>
            </a:r>
          </a:p>
        </p:txBody>
      </p:sp>
    </p:spTree>
    <p:extLst>
      <p:ext uri="{BB962C8B-B14F-4D97-AF65-F5344CB8AC3E}">
        <p14:creationId xmlns:p14="http://schemas.microsoft.com/office/powerpoint/2010/main" val="15956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FF94EC-62FE-4DDC-A534-0800E561DF8F}"/>
              </a:ext>
            </a:extLst>
          </p:cNvPr>
          <p:cNvSpPr txBox="1"/>
          <p:nvPr/>
        </p:nvSpPr>
        <p:spPr>
          <a:xfrm>
            <a:off x="1564390" y="1851645"/>
            <a:ext cx="101933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 in 1</a:t>
            </a:r>
          </a:p>
        </p:txBody>
      </p:sp>
    </p:spTree>
    <p:extLst>
      <p:ext uri="{BB962C8B-B14F-4D97-AF65-F5344CB8AC3E}">
        <p14:creationId xmlns:p14="http://schemas.microsoft.com/office/powerpoint/2010/main" val="6686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2F1i8fA.U0L98ntL6Jy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Z1WOO_ialVpeT48SETd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CkatOhQSWyk6QOQPBO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TKMIULjWpOQf.s1zDg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lWwIaCzbEI_e2VJg8.M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2y5_ddV16HzG.1CGux6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_lQtjwU1gXR2I1i6ikq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dkBxYuk19FVk3KjocN2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geCUYIwuHr1T99WzKUh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zSJesOfT7OSDnjM7hyg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E730FE302C948BBBDA21D117B074A" ma:contentTypeVersion="10" ma:contentTypeDescription="Create a new document." ma:contentTypeScope="" ma:versionID="0c57d0f7f02bc10880f67a322ec5a7f6">
  <xsd:schema xmlns:xsd="http://www.w3.org/2001/XMLSchema" xmlns:xs="http://www.w3.org/2001/XMLSchema" xmlns:p="http://schemas.microsoft.com/office/2006/metadata/properties" xmlns:ns2="3844c815-c63e-47a3-8121-59b51abbf277" targetNamespace="http://schemas.microsoft.com/office/2006/metadata/properties" ma:root="true" ma:fieldsID="fbd2d3f35ca5237375da3bebd5f6e9d1" ns2:_="">
    <xsd:import namespace="3844c815-c63e-47a3-8121-59b51abb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4c815-c63e-47a3-8121-59b51abbf2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235B76-218B-4A4F-87D2-596C19E58715}">
  <ds:schemaRefs>
    <ds:schemaRef ds:uri="http://www.w3.org/XML/1998/namespace"/>
    <ds:schemaRef ds:uri="http://purl.org/dc/elements/1.1/"/>
    <ds:schemaRef ds:uri="3844c815-c63e-47a3-8121-59b51abbf277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A40481-3357-4B65-9AA1-9C003812F7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4c815-c63e-47a3-8121-59b51abb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2B9926-357C-4AAB-8743-D80D97176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1044</Words>
  <Application>Microsoft Office PowerPoint</Application>
  <PresentationFormat>Widescreen</PresentationFormat>
  <Paragraphs>167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Lato Light</vt:lpstr>
      <vt:lpstr>Trebuchet MS</vt:lpstr>
      <vt:lpstr>TUIType</vt:lpstr>
      <vt:lpstr>Wingdings 3</vt:lpstr>
      <vt:lpstr>Facet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.....but on 16th May 2016,  my whole life changed forever!</vt:lpstr>
      <vt:lpstr>I came out after 30 years about my poor mental health</vt:lpstr>
      <vt:lpstr>PowerPoint Presentation</vt:lpstr>
      <vt:lpstr>PowerPoint Presentation</vt:lpstr>
      <vt:lpstr>How many of you have experienced any of these?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things have to happen… </vt:lpstr>
      <vt:lpstr>Key Tips for Managers:</vt:lpstr>
      <vt:lpstr>Suggested Process for Managers when having a Mental Health Conversation</vt:lpstr>
      <vt:lpstr>Hints and Tips to help those working at home</vt:lpstr>
      <vt:lpstr>Suggestions to protect your mental health during the Coronavirus</vt:lpstr>
      <vt:lpstr>EAP  (Employee Assistance Programme)  </vt:lpstr>
      <vt:lpstr>PowerPoint Presentation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Jordan.Hickey</dc:creator>
  <cp:lastModifiedBy>Liz Worthen</cp:lastModifiedBy>
  <cp:revision>346</cp:revision>
  <dcterms:created xsi:type="dcterms:W3CDTF">2020-04-01T14:03:19Z</dcterms:created>
  <dcterms:modified xsi:type="dcterms:W3CDTF">2020-06-24T09:03:31Z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0x010100901E730FE302C948BBBDA21D117B074A</vt:lpwstr>
  </property>
</Properties>
</file>