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0" r:id="rId4"/>
  </p:sldMasterIdLst>
  <p:notesMasterIdLst>
    <p:notesMasterId r:id="rId31"/>
  </p:notesMasterIdLst>
  <p:handoutMasterIdLst>
    <p:handoutMasterId r:id="rId32"/>
  </p:handoutMasterIdLst>
  <p:sldIdLst>
    <p:sldId id="256" r:id="rId5"/>
    <p:sldId id="268" r:id="rId6"/>
    <p:sldId id="270" r:id="rId7"/>
    <p:sldId id="258" r:id="rId8"/>
    <p:sldId id="259" r:id="rId9"/>
    <p:sldId id="283" r:id="rId10"/>
    <p:sldId id="267" r:id="rId11"/>
    <p:sldId id="266" r:id="rId12"/>
    <p:sldId id="274" r:id="rId13"/>
    <p:sldId id="273" r:id="rId14"/>
    <p:sldId id="265" r:id="rId15"/>
    <p:sldId id="262" r:id="rId16"/>
    <p:sldId id="263" r:id="rId17"/>
    <p:sldId id="264" r:id="rId18"/>
    <p:sldId id="260" r:id="rId19"/>
    <p:sldId id="290" r:id="rId20"/>
    <p:sldId id="276" r:id="rId21"/>
    <p:sldId id="277" r:id="rId22"/>
    <p:sldId id="278" r:id="rId23"/>
    <p:sldId id="280" r:id="rId24"/>
    <p:sldId id="281" r:id="rId25"/>
    <p:sldId id="275" r:id="rId26"/>
    <p:sldId id="279" r:id="rId27"/>
    <p:sldId id="288" r:id="rId28"/>
    <p:sldId id="289" r:id="rId29"/>
    <p:sldId id="27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318E96-345C-1349-B74E-8B1ABB632A6A}" type="datetimeFigureOut">
              <a:rPr lang="en-US" smtClean="0"/>
              <a:t>5/21/2020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FDEE6B-2804-7D43-9551-D2D79C5109A3}"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1C0B2-C9FC-D94F-8347-46872E4F3DC9}" type="datetimeFigureOut">
              <a:rPr lang="en-US" smtClean="0"/>
              <a:t>5/21/2020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F2D76-B557-7946-B98D-AD374D2EAEBF}"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Focus of Green Paper</a:t>
            </a:r>
            <a:r>
              <a:rPr lang="en-US" baseline="0" dirty="0"/>
              <a:t> is on mental health – my role does include that – and some staff will have already experienced some of my input around pupils and families struggling with mental health difficulties.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What I have noticed in my first few weeks is very committed staff working with young people and families who are presenting with mental health issues. I have seen how time consuming and emotionally draining and at times de-skilling that has been for staff. I’ve also seen thoughtful, caring responses from teachers, working together with a team of </a:t>
            </a:r>
            <a:r>
              <a:rPr lang="en-US" baseline="0" dirty="0" err="1"/>
              <a:t>counsellors</a:t>
            </a:r>
            <a:r>
              <a:rPr lang="en-US" baseline="0" dirty="0"/>
              <a:t> and welfare officers to support pupils. Its shown the dilemmas of what and how to communicate information with the young person, parents and staff and external agencies while maintaining respect for confidentiality and managing risk/safeguarding. There will always be these dilemmas, and I hope my role can support the staff and young people involved.</a:t>
            </a:r>
          </a:p>
          <a:p>
            <a:endParaRPr lang="en-US" baseline="0" dirty="0"/>
          </a:p>
          <a:p>
            <a:r>
              <a:rPr lang="en-US" baseline="0" dirty="0"/>
              <a:t>But a main part of my role is wellbeing for the whole school – to build on what you are doing well for the pupils, and also </a:t>
            </a:r>
            <a:r>
              <a:rPr lang="en-US" b="1" baseline="0" dirty="0"/>
              <a:t>for yourselves.</a:t>
            </a:r>
          </a:p>
          <a:p>
            <a:r>
              <a:rPr lang="en-US" baseline="0" dirty="0"/>
              <a:t>You’ve all come back today off a break – hopefully it was restful, although I know </a:t>
            </a:r>
            <a:r>
              <a:rPr lang="en-US" baseline="0" dirty="0" err="1"/>
              <a:t>xmas</a:t>
            </a:r>
            <a:r>
              <a:rPr lang="en-US" baseline="0" dirty="0"/>
              <a:t> and families can also be fraught. Without considering our own wellbeing its going to be really hard to be able to do that for the pupils in the class.  So, as I talk about what young people need to thrive in school and what you as teachers are doing to support that, I’d like you also to think about what it is that you as a teacher or support staff also needs and provide for each other.</a:t>
            </a:r>
          </a:p>
          <a:p>
            <a:r>
              <a:rPr lang="en-US" baseline="0" dirty="0"/>
              <a:t>I will start with some data about mental health in young people, what’s happening in adolescent development and then to consider what teachers are doing and can do more of to support young people in school. These concepts may seem fairly basic, but I think they are important and you are all able to implement them in a range of ways</a:t>
            </a:r>
            <a:endParaRPr lang="en-US" dirty="0"/>
          </a:p>
        </p:txBody>
      </p:sp>
      <p:sp>
        <p:nvSpPr>
          <p:cNvPr id="4" name="Slide Number Placeholder 3"/>
          <p:cNvSpPr>
            <a:spLocks noGrp="1"/>
          </p:cNvSpPr>
          <p:nvPr>
            <p:ph type="sldNum" sz="quarter" idx="10"/>
          </p:nvPr>
        </p:nvSpPr>
        <p:spPr/>
        <p:txBody>
          <a:bodyPr/>
          <a:lstStyle/>
          <a:p>
            <a:fld id="{0D89AC8D-6393-434A-92F6-9E3DD32BF8E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89AC8D-6393-434A-92F6-9E3DD32BF8E3}"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7106C06-18BB-2A47-B6D7-BEF5DBCDEF55}" type="datetime1">
              <a:rPr lang="en-US" smtClean="0"/>
              <a:t>5/21/2020</a:t>
            </a:fld>
            <a:endParaRPr lang="en-US"/>
          </a:p>
        </p:txBody>
      </p:sp>
      <p:sp>
        <p:nvSpPr>
          <p:cNvPr id="5" name="Footer Placeholder 4"/>
          <p:cNvSpPr>
            <a:spLocks noGrp="1"/>
          </p:cNvSpPr>
          <p:nvPr>
            <p:ph type="ftr" sz="quarter" idx="11"/>
          </p:nvPr>
        </p:nvSpPr>
        <p:spPr/>
        <p:txBody>
          <a:bodyPr/>
          <a:lstStyle/>
          <a:p>
            <a:r>
              <a:rPr lang="en-US"/>
              <a:t>Emma Silver 2020</a:t>
            </a:r>
          </a:p>
        </p:txBody>
      </p:sp>
      <p:sp>
        <p:nvSpPr>
          <p:cNvPr id="6" name="Slide Number Placeholder 5"/>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DAE3166-3979-0B4C-A817-1416463293AC}" type="datetime1">
              <a:rPr lang="en-US" smtClean="0"/>
              <a:t>5/21/2020</a:t>
            </a:fld>
            <a:endParaRPr lang="en-US"/>
          </a:p>
        </p:txBody>
      </p:sp>
      <p:sp>
        <p:nvSpPr>
          <p:cNvPr id="5" name="Footer Placeholder 4"/>
          <p:cNvSpPr>
            <a:spLocks noGrp="1"/>
          </p:cNvSpPr>
          <p:nvPr>
            <p:ph type="ftr" sz="quarter" idx="11"/>
          </p:nvPr>
        </p:nvSpPr>
        <p:spPr/>
        <p:txBody>
          <a:bodyPr/>
          <a:lstStyle/>
          <a:p>
            <a:r>
              <a:rPr lang="en-US"/>
              <a:t>Emma Silver 2020</a:t>
            </a:r>
          </a:p>
        </p:txBody>
      </p:sp>
      <p:sp>
        <p:nvSpPr>
          <p:cNvPr id="6" name="Slide Number Placeholder 5"/>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3E0F6E-1D80-8340-AFC2-F910CCA442BE}" type="datetime1">
              <a:rPr lang="en-US" smtClean="0"/>
              <a:t>5/21/2020</a:t>
            </a:fld>
            <a:endParaRPr lang="en-US"/>
          </a:p>
        </p:txBody>
      </p:sp>
      <p:sp>
        <p:nvSpPr>
          <p:cNvPr id="5" name="Footer Placeholder 4"/>
          <p:cNvSpPr>
            <a:spLocks noGrp="1"/>
          </p:cNvSpPr>
          <p:nvPr>
            <p:ph type="ftr" sz="quarter" idx="11"/>
          </p:nvPr>
        </p:nvSpPr>
        <p:spPr/>
        <p:txBody>
          <a:bodyPr/>
          <a:lstStyle/>
          <a:p>
            <a:r>
              <a:rPr lang="en-US"/>
              <a:t>Emma Silver 2020</a:t>
            </a:r>
          </a:p>
        </p:txBody>
      </p:sp>
      <p:sp>
        <p:nvSpPr>
          <p:cNvPr id="6" name="Slide Number Placeholder 5"/>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13E98B5-9ABB-FE41-AF17-76732FB67D6F}" type="datetime1">
              <a:rPr lang="en-US" smtClean="0"/>
              <a:t>5/21/2020</a:t>
            </a:fld>
            <a:endParaRPr lang="en-US"/>
          </a:p>
        </p:txBody>
      </p:sp>
      <p:sp>
        <p:nvSpPr>
          <p:cNvPr id="5" name="Footer Placeholder 4"/>
          <p:cNvSpPr>
            <a:spLocks noGrp="1"/>
          </p:cNvSpPr>
          <p:nvPr>
            <p:ph type="ftr" sz="quarter" idx="11"/>
          </p:nvPr>
        </p:nvSpPr>
        <p:spPr/>
        <p:txBody>
          <a:bodyPr/>
          <a:lstStyle/>
          <a:p>
            <a:r>
              <a:rPr lang="en-US"/>
              <a:t>Emma Silver 2020</a:t>
            </a:r>
          </a:p>
        </p:txBody>
      </p:sp>
      <p:sp>
        <p:nvSpPr>
          <p:cNvPr id="6" name="Slide Number Placeholder 5"/>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C8EA18E-1189-5848-8D2C-4616893B9554}" type="datetime1">
              <a:rPr lang="en-US" smtClean="0"/>
              <a:t>5/21/2020</a:t>
            </a:fld>
            <a:endParaRPr lang="en-US"/>
          </a:p>
        </p:txBody>
      </p:sp>
      <p:sp>
        <p:nvSpPr>
          <p:cNvPr id="5" name="Footer Placeholder 4"/>
          <p:cNvSpPr>
            <a:spLocks noGrp="1"/>
          </p:cNvSpPr>
          <p:nvPr>
            <p:ph type="ftr" sz="quarter" idx="11"/>
          </p:nvPr>
        </p:nvSpPr>
        <p:spPr/>
        <p:txBody>
          <a:bodyPr/>
          <a:lstStyle/>
          <a:p>
            <a:r>
              <a:rPr kumimoji="0" lang="en-US"/>
              <a:t>Emma Silver 2020</a:t>
            </a: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727FAFE-BE86-B84B-B26E-74F4B1AD50E2}" type="datetime1">
              <a:rPr lang="en-US" smtClean="0"/>
              <a:t>5/21/2020</a:t>
            </a:fld>
            <a:endParaRPr lang="en-US"/>
          </a:p>
        </p:txBody>
      </p:sp>
      <p:sp>
        <p:nvSpPr>
          <p:cNvPr id="6" name="Footer Placeholder 5"/>
          <p:cNvSpPr>
            <a:spLocks noGrp="1"/>
          </p:cNvSpPr>
          <p:nvPr>
            <p:ph type="ftr" sz="quarter" idx="11"/>
          </p:nvPr>
        </p:nvSpPr>
        <p:spPr/>
        <p:txBody>
          <a:bodyPr/>
          <a:lstStyle/>
          <a:p>
            <a:r>
              <a:rPr lang="en-US"/>
              <a:t>Emma Silver 2020</a:t>
            </a:r>
          </a:p>
        </p:txBody>
      </p:sp>
      <p:sp>
        <p:nvSpPr>
          <p:cNvPr id="7" name="Slide Number Placeholder 6"/>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B6B46A5-0747-A245-A33A-20599A7193F7}" type="datetime1">
              <a:rPr lang="en-US" smtClean="0"/>
              <a:t>5/21/2020</a:t>
            </a:fld>
            <a:endParaRPr lang="en-US"/>
          </a:p>
        </p:txBody>
      </p:sp>
      <p:sp>
        <p:nvSpPr>
          <p:cNvPr id="8" name="Footer Placeholder 7"/>
          <p:cNvSpPr>
            <a:spLocks noGrp="1"/>
          </p:cNvSpPr>
          <p:nvPr>
            <p:ph type="ftr" sz="quarter" idx="11"/>
          </p:nvPr>
        </p:nvSpPr>
        <p:spPr/>
        <p:txBody>
          <a:bodyPr/>
          <a:lstStyle/>
          <a:p>
            <a:r>
              <a:rPr lang="en-US"/>
              <a:t>Emma Silver 2020</a:t>
            </a:r>
          </a:p>
        </p:txBody>
      </p:sp>
      <p:sp>
        <p:nvSpPr>
          <p:cNvPr id="9" name="Slide Number Placeholder 8"/>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CB643A4-421B-4043-88A0-D0C435C5767A}" type="datetime1">
              <a:rPr lang="en-US" smtClean="0"/>
              <a:t>5/21/2020</a:t>
            </a:fld>
            <a:endParaRPr lang="en-US"/>
          </a:p>
        </p:txBody>
      </p:sp>
      <p:sp>
        <p:nvSpPr>
          <p:cNvPr id="4" name="Footer Placeholder 3"/>
          <p:cNvSpPr>
            <a:spLocks noGrp="1"/>
          </p:cNvSpPr>
          <p:nvPr>
            <p:ph type="ftr" sz="quarter" idx="11"/>
          </p:nvPr>
        </p:nvSpPr>
        <p:spPr/>
        <p:txBody>
          <a:bodyPr/>
          <a:lstStyle/>
          <a:p>
            <a:r>
              <a:rPr lang="en-US"/>
              <a:t>Emma Silver 2020</a:t>
            </a:r>
          </a:p>
        </p:txBody>
      </p:sp>
      <p:sp>
        <p:nvSpPr>
          <p:cNvPr id="5" name="Slide Number Placeholder 4"/>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3C482-AFAB-C245-B1E5-C7EEC6A32EA6}" type="datetime1">
              <a:rPr lang="en-US" smtClean="0"/>
              <a:t>5/21/2020</a:t>
            </a:fld>
            <a:endParaRPr lang="en-US"/>
          </a:p>
        </p:txBody>
      </p:sp>
      <p:sp>
        <p:nvSpPr>
          <p:cNvPr id="3" name="Footer Placeholder 2"/>
          <p:cNvSpPr>
            <a:spLocks noGrp="1"/>
          </p:cNvSpPr>
          <p:nvPr>
            <p:ph type="ftr" sz="quarter" idx="11"/>
          </p:nvPr>
        </p:nvSpPr>
        <p:spPr/>
        <p:txBody>
          <a:bodyPr/>
          <a:lstStyle/>
          <a:p>
            <a:r>
              <a:rPr lang="en-US"/>
              <a:t>Emma Silver 2020</a:t>
            </a:r>
          </a:p>
        </p:txBody>
      </p:sp>
      <p:sp>
        <p:nvSpPr>
          <p:cNvPr id="4" name="Slide Number Placeholder 3"/>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C72B870-8A03-794C-9D91-5D9B0784A922}" type="datetime1">
              <a:rPr lang="en-US" smtClean="0"/>
              <a:t>5/21/2020</a:t>
            </a:fld>
            <a:endParaRPr lang="en-US"/>
          </a:p>
        </p:txBody>
      </p:sp>
      <p:sp>
        <p:nvSpPr>
          <p:cNvPr id="6" name="Footer Placeholder 5"/>
          <p:cNvSpPr>
            <a:spLocks noGrp="1"/>
          </p:cNvSpPr>
          <p:nvPr>
            <p:ph type="ftr" sz="quarter" idx="11"/>
          </p:nvPr>
        </p:nvSpPr>
        <p:spPr/>
        <p:txBody>
          <a:bodyPr/>
          <a:lstStyle/>
          <a:p>
            <a:r>
              <a:rPr lang="en-US"/>
              <a:t>Emma Silver 2020</a:t>
            </a:r>
          </a:p>
        </p:txBody>
      </p:sp>
      <p:sp>
        <p:nvSpPr>
          <p:cNvPr id="7" name="Slide Number Placeholder 6"/>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18C0808-239E-B047-9C4F-42E56B9D0D36}" type="datetime1">
              <a:rPr lang="en-US" smtClean="0"/>
              <a:t>5/21/2020</a:t>
            </a:fld>
            <a:endParaRPr lang="en-US"/>
          </a:p>
        </p:txBody>
      </p:sp>
      <p:sp>
        <p:nvSpPr>
          <p:cNvPr id="6" name="Footer Placeholder 5"/>
          <p:cNvSpPr>
            <a:spLocks noGrp="1"/>
          </p:cNvSpPr>
          <p:nvPr>
            <p:ph type="ftr" sz="quarter" idx="11"/>
          </p:nvPr>
        </p:nvSpPr>
        <p:spPr/>
        <p:txBody>
          <a:bodyPr/>
          <a:lstStyle/>
          <a:p>
            <a:r>
              <a:rPr lang="en-US"/>
              <a:t>Emma Silver 2020</a:t>
            </a:r>
          </a:p>
        </p:txBody>
      </p:sp>
      <p:sp>
        <p:nvSpPr>
          <p:cNvPr id="7" name="Slide Number Placeholder 6"/>
          <p:cNvSpPr>
            <a:spLocks noGrp="1"/>
          </p:cNvSpPr>
          <p:nvPr>
            <p:ph type="sldNum" sz="quarter" idx="12"/>
          </p:nvPr>
        </p:nvSpPr>
        <p:spPr/>
        <p:txBody>
          <a:bodyPr/>
          <a:lstStyle/>
          <a:p>
            <a:fld id="{9A4BA6B1-4F1F-E942-813F-B7AD602967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A1D34-7279-874C-BBB0-67EE07453534}" type="datetime1">
              <a:rPr lang="en-US" smtClean="0"/>
              <a:t>5/21/2020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Emma Silver 2020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BA6B1-4F1F-E942-813F-B7AD602967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nosycrow.com/blog/released-today-free-information-book-explaining-coronavirus-children-illustrated-gruffalo-illustrator-axel-scheffler/" TargetMode="External"/><Relationship Id="rId2" Type="http://schemas.openxmlformats.org/officeDocument/2006/relationships/hyperlink" Target="https://www.gov.uk/government/publications/covid-19-guidance-on-supporting-children-and-young-peoples-mental-health-and-wellbeing/" TargetMode="External"/><Relationship Id="rId1" Type="http://schemas.openxmlformats.org/officeDocument/2006/relationships/slideLayout" Target="../slideLayouts/slideLayout2.xml"/><Relationship Id="rId6" Type="http://schemas.openxmlformats.org/officeDocument/2006/relationships/hyperlink" Target="https://www.annafreud.org/coronavirus" TargetMode="External"/><Relationship Id="rId5" Type="http://schemas.openxmlformats.org/officeDocument/2006/relationships/hyperlink" Target="https://www.childline.org.uk/toolbox/calm-zone" TargetMode="External"/><Relationship Id="rId4" Type="http://schemas.openxmlformats.org/officeDocument/2006/relationships/hyperlink" Target="https://nursedottybooks.files.wordpress.com/2020/03/dave-the-dog-coronavirus-1-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ngminds.org.uk/blog/looking-after-your-mental-health-while-self-isolating/" TargetMode="External"/><Relationship Id="rId2" Type="http://schemas.openxmlformats.org/officeDocument/2006/relationships/hyperlink" Target="https://youngminds.org.uk/find-help/looking-after-yourself/coronavirus-and-mental-health/%23i-am-struggling-with-self-isolation-and-social-distancing-" TargetMode="External"/><Relationship Id="rId1" Type="http://schemas.openxmlformats.org/officeDocument/2006/relationships/slideLayout" Target="../slideLayouts/slideLayout2.xml"/><Relationship Id="rId5" Type="http://schemas.openxmlformats.org/officeDocument/2006/relationships/hyperlink" Target="https://36bcba96-c643-4a57-97c9-a5d0a468fe3a.filesusr.com/ugd/e3ca78_d6c1247bd7e5405b9b3109075f38bd47.pdf" TargetMode="External"/><Relationship Id="rId4" Type="http://schemas.openxmlformats.org/officeDocument/2006/relationships/hyperlink" Target="https://youngminds.org.uk/find-help/looking-after-yourself/coronavirus-and-mental-health/"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youngminds.org.uk/find-help/feelings-and-symptoms/grief-and-loss/" TargetMode="External"/><Relationship Id="rId3" Type="http://schemas.openxmlformats.org/officeDocument/2006/relationships/hyperlink" Target="https://www.winstonswish.org/wp-content/uploads/2019/06/Strategy-for-schools.pdf" TargetMode="External"/><Relationship Id="rId7" Type="http://schemas.openxmlformats.org/officeDocument/2006/relationships/hyperlink" Target="https://youngminds.org.uk/find-help/for-parents/parents-guide-to-support-a-z/parents-guide-to-support-grief-and-loss/%23how-can-i-help-my-child" TargetMode="External"/><Relationship Id="rId2" Type="http://schemas.openxmlformats.org/officeDocument/2006/relationships/hyperlink" Target="https://www.winstonswish.org/wp-content/uploads/2019/06/Guide-to-supporting-grieving-children-in-education.pdf" TargetMode="External"/><Relationship Id="rId1" Type="http://schemas.openxmlformats.org/officeDocument/2006/relationships/slideLayout" Target="../slideLayouts/slideLayout2.xml"/><Relationship Id="rId6" Type="http://schemas.openxmlformats.org/officeDocument/2006/relationships/hyperlink" Target="https://www.griefencounter.org.uk/child-bereavement-support/advice-and-information/" TargetMode="External"/><Relationship Id="rId5" Type="http://schemas.openxmlformats.org/officeDocument/2006/relationships/hyperlink" Target="https://www.cruse.org.uk/get-help/coronavirus-dealing-bereavement-and-grief" TargetMode="External"/><Relationship Id="rId4" Type="http://schemas.openxmlformats.org/officeDocument/2006/relationships/hyperlink" Target="https://www.winstonswish.org/coronavir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Covid-19 and young people’s wellbeing: school support</a:t>
            </a:r>
          </a:p>
        </p:txBody>
      </p:sp>
      <p:sp>
        <p:nvSpPr>
          <p:cNvPr id="3" name="Subtitle 2"/>
          <p:cNvSpPr>
            <a:spLocks noGrp="1"/>
          </p:cNvSpPr>
          <p:nvPr>
            <p:ph type="subTitle" idx="1"/>
          </p:nvPr>
        </p:nvSpPr>
        <p:spPr/>
        <p:txBody>
          <a:bodyPr/>
          <a:lstStyle/>
          <a:p>
            <a:r>
              <a:rPr lang="en-US" b="1" dirty="0"/>
              <a:t>Dr Emma Silver</a:t>
            </a:r>
          </a:p>
          <a:p>
            <a:r>
              <a:rPr lang="en-US" b="1" dirty="0"/>
              <a:t>Consultant Clinical Psychologist</a:t>
            </a:r>
          </a:p>
        </p:txBody>
      </p:sp>
      <p:pic>
        <p:nvPicPr>
          <p:cNvPr id="3074" name="Picture 2"/>
          <p:cNvPicPr>
            <a:picLocks noChangeAspect="1" noChangeArrowheads="1"/>
          </p:cNvPicPr>
          <p:nvPr/>
        </p:nvPicPr>
        <p:blipFill>
          <a:blip r:embed="rId2"/>
          <a:srcRect/>
          <a:stretch>
            <a:fillRect/>
          </a:stretch>
        </p:blipFill>
        <p:spPr bwMode="auto">
          <a:xfrm>
            <a:off x="3115463" y="0"/>
            <a:ext cx="3248582" cy="2161784"/>
          </a:xfrm>
          <a:prstGeom prst="rect">
            <a:avLst/>
          </a:prstGeom>
          <a:noFill/>
          <a:ln w="9525">
            <a:noFill/>
            <a:miter lim="800000"/>
            <a:headEnd/>
            <a:tailEnd/>
          </a:ln>
          <a:effectLst/>
        </p:spPr>
      </p:pic>
      <p:pic>
        <p:nvPicPr>
          <p:cNvPr id="5" name="Picture 9"/>
          <p:cNvPicPr>
            <a:picLocks noChangeAspect="1" noChangeArrowheads="1"/>
          </p:cNvPicPr>
          <p:nvPr/>
        </p:nvPicPr>
        <p:blipFill>
          <a:blip r:embed="rId3"/>
          <a:srcRect/>
          <a:stretch>
            <a:fillRect/>
          </a:stretch>
        </p:blipFill>
        <p:spPr bwMode="auto">
          <a:xfrm>
            <a:off x="6364045" y="0"/>
            <a:ext cx="3053005" cy="2286806"/>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1" y="-37294"/>
            <a:ext cx="3117850" cy="2167719"/>
          </a:xfrm>
          <a:prstGeom prst="rect">
            <a:avLst/>
          </a:prstGeom>
          <a:noFill/>
          <a:ln w="9525">
            <a:noFill/>
            <a:miter lim="800000"/>
            <a:headEnd/>
            <a:tailEnd/>
          </a:ln>
          <a:effectLst/>
        </p:spPr>
      </p:pic>
      <p:pic>
        <p:nvPicPr>
          <p:cNvPr id="8" name="Picture 7"/>
          <p:cNvPicPr>
            <a:picLocks noChangeAspect="1"/>
          </p:cNvPicPr>
          <p:nvPr/>
        </p:nvPicPr>
        <p:blipFill>
          <a:blip r:embed="rId5"/>
          <a:stretch>
            <a:fillRect/>
          </a:stretch>
        </p:blipFill>
        <p:spPr>
          <a:xfrm>
            <a:off x="242981" y="5864357"/>
            <a:ext cx="4473222" cy="824310"/>
          </a:xfrm>
          <a:prstGeom prst="rect">
            <a:avLst/>
          </a:prstGeom>
        </p:spPr>
      </p:pic>
      <p:pic>
        <p:nvPicPr>
          <p:cNvPr id="11" name="Picture 10"/>
          <p:cNvPicPr>
            <a:picLocks noChangeAspect="1"/>
          </p:cNvPicPr>
          <p:nvPr/>
        </p:nvPicPr>
        <p:blipFill>
          <a:blip r:embed="rId6"/>
          <a:stretch>
            <a:fillRect/>
          </a:stretch>
        </p:blipFill>
        <p:spPr>
          <a:xfrm>
            <a:off x="5115984" y="5864357"/>
            <a:ext cx="3822700" cy="723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9901"/>
          </a:xfrm>
        </p:spPr>
        <p:txBody>
          <a:bodyPr>
            <a:noAutofit/>
          </a:bodyPr>
          <a:lstStyle/>
          <a:p>
            <a:r>
              <a:rPr lang="en-US" sz="3200" dirty="0"/>
              <a:t>Information for Parents – where it is accessible, clear, age appropriate</a:t>
            </a:r>
          </a:p>
        </p:txBody>
      </p:sp>
      <p:sp>
        <p:nvSpPr>
          <p:cNvPr id="3" name="Content Placeholder 2"/>
          <p:cNvSpPr>
            <a:spLocks noGrp="1"/>
          </p:cNvSpPr>
          <p:nvPr>
            <p:ph idx="1"/>
          </p:nvPr>
        </p:nvSpPr>
        <p:spPr>
          <a:xfrm>
            <a:off x="457200" y="1159682"/>
            <a:ext cx="8229600" cy="4966481"/>
          </a:xfrm>
        </p:spPr>
        <p:txBody>
          <a:bodyPr>
            <a:normAutofit fontScale="25000" lnSpcReduction="20000"/>
          </a:bodyPr>
          <a:lstStyle/>
          <a:p>
            <a:pPr>
              <a:buNone/>
            </a:pPr>
            <a:r>
              <a:rPr lang="en-US" sz="6400" b="1" dirty="0"/>
              <a:t>Guidance for parents and </a:t>
            </a:r>
            <a:r>
              <a:rPr lang="en-US" sz="6400" b="1" dirty="0" err="1"/>
              <a:t>carers</a:t>
            </a:r>
            <a:r>
              <a:rPr lang="en-US" sz="6400" b="1" dirty="0"/>
              <a:t> on supporting children and young people’s mental health and wellbeing during the </a:t>
            </a:r>
            <a:r>
              <a:rPr lang="en-US" sz="6400" b="1" dirty="0" err="1"/>
              <a:t>coronavirus</a:t>
            </a:r>
            <a:r>
              <a:rPr lang="en-US" sz="6400" b="1" dirty="0"/>
              <a:t> (COVID-19) outbreak</a:t>
            </a:r>
          </a:p>
          <a:p>
            <a:pPr>
              <a:buNone/>
            </a:pPr>
            <a:r>
              <a:rPr lang="en-US" sz="6400" dirty="0">
                <a:hlinkClick r:id="rId2"/>
              </a:rPr>
              <a:t>https://www.gov.uk/government/publications/covid-19-guidance-on-supporting-children-and-young-peoples-mental-health-and-wellbeing/</a:t>
            </a:r>
            <a:endParaRPr lang="en-US" sz="6400" dirty="0"/>
          </a:p>
          <a:p>
            <a:pPr>
              <a:buNone/>
            </a:pPr>
            <a:endParaRPr lang="en-US" sz="6400" dirty="0"/>
          </a:p>
          <a:p>
            <a:pPr>
              <a:buNone/>
            </a:pPr>
            <a:r>
              <a:rPr lang="en-US" sz="6400" b="1" dirty="0"/>
              <a:t>Primary school:</a:t>
            </a:r>
          </a:p>
          <a:p>
            <a:pPr>
              <a:buNone/>
            </a:pPr>
            <a:r>
              <a:rPr lang="en-US" sz="6400" dirty="0"/>
              <a:t>A book explaining the </a:t>
            </a:r>
            <a:r>
              <a:rPr lang="en-US" sz="6400" dirty="0" err="1"/>
              <a:t>coronavirus</a:t>
            </a:r>
            <a:r>
              <a:rPr lang="en-US" sz="6400" dirty="0"/>
              <a:t> to children, illustrated by </a:t>
            </a:r>
            <a:r>
              <a:rPr lang="en-US" sz="6400" dirty="0" err="1"/>
              <a:t>Gruffalo</a:t>
            </a:r>
            <a:r>
              <a:rPr lang="en-US" sz="6400" dirty="0"/>
              <a:t> illustrator Axel </a:t>
            </a:r>
            <a:r>
              <a:rPr lang="en-US" sz="6400" dirty="0" err="1"/>
              <a:t>Scheffler</a:t>
            </a:r>
            <a:r>
              <a:rPr lang="en-US" sz="6400" dirty="0"/>
              <a:t>. The book answers key questions in simple language appropriate for 5 to 9 year olds.</a:t>
            </a:r>
          </a:p>
          <a:p>
            <a:pPr>
              <a:buNone/>
            </a:pPr>
            <a:r>
              <a:rPr lang="en-US" sz="6400" dirty="0">
                <a:hlinkClick r:id="rId3"/>
              </a:rPr>
              <a:t>https://nosycrow.com/blog/released-today-free-information-book-explaining-coronavirus-children-illustrated-gruffalo-illustrator-axel-scheffler/</a:t>
            </a:r>
            <a:endParaRPr lang="en-US" sz="6400" dirty="0"/>
          </a:p>
          <a:p>
            <a:pPr>
              <a:buNone/>
            </a:pPr>
            <a:endParaRPr lang="en-US" sz="6400" dirty="0"/>
          </a:p>
          <a:p>
            <a:pPr>
              <a:buNone/>
            </a:pPr>
            <a:r>
              <a:rPr lang="en-US" sz="6400" dirty="0"/>
              <a:t>Dave the dog is worried about </a:t>
            </a:r>
            <a:r>
              <a:rPr lang="en-US" sz="6400" dirty="0" err="1"/>
              <a:t>coronavirus</a:t>
            </a:r>
            <a:r>
              <a:rPr lang="en-US" sz="6400" dirty="0"/>
              <a:t> - A nurse Dotty book for children about </a:t>
            </a:r>
            <a:r>
              <a:rPr lang="en-US" sz="6400" dirty="0" err="1"/>
              <a:t>coronavirus</a:t>
            </a:r>
            <a:r>
              <a:rPr lang="en-US" sz="6400" dirty="0"/>
              <a:t> that aims to give information without fear.</a:t>
            </a:r>
          </a:p>
          <a:p>
            <a:pPr>
              <a:buNone/>
            </a:pPr>
            <a:r>
              <a:rPr lang="en-US" sz="6400" dirty="0">
                <a:hlinkClick r:id="rId4"/>
              </a:rPr>
              <a:t>https://nursedottybooks.files.wordpress.com/2020/03/dave-the-dog-coronavirus-1-1.pdf</a:t>
            </a:r>
            <a:endParaRPr lang="en-US" sz="6400" dirty="0"/>
          </a:p>
          <a:p>
            <a:pPr>
              <a:buNone/>
            </a:pPr>
            <a:endParaRPr lang="en-US" sz="6400" dirty="0"/>
          </a:p>
          <a:p>
            <a:pPr>
              <a:buNone/>
            </a:pPr>
            <a:r>
              <a:rPr lang="en-US" sz="6400" dirty="0"/>
              <a:t>Some ideas about managing worries: </a:t>
            </a:r>
          </a:p>
          <a:p>
            <a:pPr>
              <a:buNone/>
            </a:pPr>
            <a:r>
              <a:rPr lang="en-US" sz="6400" dirty="0">
                <a:hlinkClick r:id="rId5"/>
              </a:rPr>
              <a:t>https://www.childline.org.uk/toolbox/calm-zone</a:t>
            </a:r>
            <a:endParaRPr lang="en-US" sz="6400" dirty="0"/>
          </a:p>
          <a:p>
            <a:pPr>
              <a:buNone/>
            </a:pPr>
            <a:r>
              <a:rPr lang="en-US" sz="6400" dirty="0"/>
              <a:t> </a:t>
            </a:r>
          </a:p>
          <a:p>
            <a:pPr>
              <a:buNone/>
            </a:pPr>
            <a:r>
              <a:rPr lang="en-US" sz="6400" dirty="0"/>
              <a:t>Helpful advice for parents (and their children), at this difficult time, on the following site:</a:t>
            </a:r>
          </a:p>
          <a:p>
            <a:pPr>
              <a:buNone/>
            </a:pPr>
            <a:r>
              <a:rPr lang="en-US" sz="6400" dirty="0">
                <a:hlinkClick r:id="rId6"/>
              </a:rPr>
              <a:t>https://www.annafreud.org/coronavirus</a:t>
            </a:r>
            <a:endParaRPr lang="en-US" sz="6400" dirty="0"/>
          </a:p>
          <a:p>
            <a:pPr>
              <a:buNone/>
            </a:pPr>
            <a:r>
              <a:rPr lang="en-US" sz="6400" dirty="0"/>
              <a:t>.</a:t>
            </a:r>
          </a:p>
          <a:p>
            <a:pPr>
              <a:buNone/>
            </a:pPr>
            <a:endParaRPr lang="en-US" sz="6400" dirty="0"/>
          </a:p>
          <a:p>
            <a:pPr>
              <a:buNone/>
            </a:pPr>
            <a:r>
              <a:rPr lang="en-US" sz="6400" dirty="0"/>
              <a:t> </a:t>
            </a:r>
          </a:p>
          <a:p>
            <a:pPr>
              <a:buNone/>
            </a:pPr>
            <a:endParaRPr lang="en-US" sz="6400" dirty="0"/>
          </a:p>
          <a:p>
            <a:pPr>
              <a:buNone/>
            </a:pPr>
            <a:endParaRPr lang="en-US" sz="6400" dirty="0"/>
          </a:p>
          <a:p>
            <a:endParaRPr lang="en-US" sz="6400" dirty="0"/>
          </a:p>
          <a:p>
            <a:endParaRPr lang="en-US" sz="6400" dirty="0"/>
          </a:p>
          <a:p>
            <a:r>
              <a:rPr lang="en-US" sz="6400" dirty="0"/>
              <a:t>Offer support to parents who are struggling – </a:t>
            </a:r>
          </a:p>
          <a:p>
            <a:pPr>
              <a:buNone/>
            </a:pPr>
            <a:r>
              <a:rPr lang="en-US" sz="6400" dirty="0" err="1"/>
              <a:t>Eg</a:t>
            </a:r>
            <a:r>
              <a:rPr lang="en-US" sz="6400" dirty="0"/>
              <a:t>. School </a:t>
            </a:r>
            <a:r>
              <a:rPr lang="en-US" sz="6400" dirty="0" err="1"/>
              <a:t>counsellor</a:t>
            </a:r>
            <a:r>
              <a:rPr lang="en-US" sz="6400" dirty="0"/>
              <a:t> having sessions with parents</a:t>
            </a:r>
          </a:p>
          <a:p>
            <a:endParaRPr lang="en-US" dirty="0"/>
          </a:p>
        </p:txBody>
      </p:sp>
      <p:sp>
        <p:nvSpPr>
          <p:cNvPr id="4" name="Slide Number Placeholder 3"/>
          <p:cNvSpPr>
            <a:spLocks noGrp="1"/>
          </p:cNvSpPr>
          <p:nvPr>
            <p:ph type="sldNum" sz="quarter" idx="12"/>
          </p:nvPr>
        </p:nvSpPr>
        <p:spPr/>
        <p:txBody>
          <a:bodyPr/>
          <a:lstStyle/>
          <a:p>
            <a:fld id="{9A4BA6B1-4F1F-E942-813F-B7AD6029673A}" type="slidenum">
              <a:rPr lang="en-US" smtClean="0"/>
              <a:t>10</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pupil wellbeing</a:t>
            </a:r>
          </a:p>
        </p:txBody>
      </p:sp>
      <p:sp>
        <p:nvSpPr>
          <p:cNvPr id="3" name="Content Placeholder 2"/>
          <p:cNvSpPr>
            <a:spLocks noGrp="1"/>
          </p:cNvSpPr>
          <p:nvPr>
            <p:ph idx="1"/>
          </p:nvPr>
        </p:nvSpPr>
        <p:spPr/>
        <p:txBody>
          <a:bodyPr/>
          <a:lstStyle/>
          <a:p>
            <a:r>
              <a:rPr lang="en-US" dirty="0"/>
              <a:t>Usually teachers are able to make use of their excellent observation skills to notice changes in pupils’ </a:t>
            </a:r>
            <a:r>
              <a:rPr lang="en-US" dirty="0" err="1"/>
              <a:t>behaviour</a:t>
            </a:r>
            <a:r>
              <a:rPr lang="en-US" dirty="0"/>
              <a:t>, learning, relationships etc to wonder if something is not going ok for them… </a:t>
            </a:r>
          </a:p>
          <a:p>
            <a:r>
              <a:rPr lang="en-US" dirty="0"/>
              <a:t>But remotely we no longer have that data to help monitor pupil wellbeing</a:t>
            </a:r>
          </a:p>
          <a:p>
            <a:r>
              <a:rPr lang="en-US" dirty="0"/>
              <a:t>Need to find other ways…</a:t>
            </a:r>
          </a:p>
          <a:p>
            <a:endParaRPr lang="en-US" dirty="0"/>
          </a:p>
        </p:txBody>
      </p:sp>
      <p:sp>
        <p:nvSpPr>
          <p:cNvPr id="4" name="Slide Number Placeholder 3"/>
          <p:cNvSpPr>
            <a:spLocks noGrp="1"/>
          </p:cNvSpPr>
          <p:nvPr>
            <p:ph type="sldNum" sz="quarter" idx="12"/>
          </p:nvPr>
        </p:nvSpPr>
        <p:spPr/>
        <p:txBody>
          <a:bodyPr/>
          <a:lstStyle/>
          <a:p>
            <a:fld id="{9A4BA6B1-4F1F-E942-813F-B7AD6029673A}" type="slidenum">
              <a:rPr lang="en-US" smtClean="0"/>
              <a:t>11</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Pupil Wellbeing Remotely</a:t>
            </a:r>
          </a:p>
        </p:txBody>
      </p:sp>
      <p:sp>
        <p:nvSpPr>
          <p:cNvPr id="3" name="Content Placeholder 2"/>
          <p:cNvSpPr>
            <a:spLocks noGrp="1"/>
          </p:cNvSpPr>
          <p:nvPr>
            <p:ph idx="1"/>
          </p:nvPr>
        </p:nvSpPr>
        <p:spPr/>
        <p:txBody>
          <a:bodyPr>
            <a:normAutofit lnSpcReduction="10000"/>
          </a:bodyPr>
          <a:lstStyle/>
          <a:p>
            <a:r>
              <a:rPr lang="en-US" dirty="0"/>
              <a:t>Form tutors checking in with group of pupils remotely at form times </a:t>
            </a:r>
          </a:p>
          <a:p>
            <a:r>
              <a:rPr lang="en-US" dirty="0"/>
              <a:t>Monitoring who is accessing remote schooling – noticing patterns and alerting </a:t>
            </a:r>
            <a:r>
              <a:rPr lang="en-US" dirty="0" err="1"/>
              <a:t>HoY</a:t>
            </a:r>
            <a:r>
              <a:rPr lang="en-US" dirty="0"/>
              <a:t> to those who are not engaging at all</a:t>
            </a:r>
          </a:p>
          <a:p>
            <a:r>
              <a:rPr lang="en-US" dirty="0"/>
              <a:t>Individual check-ins with pupils – zoom/phone. Need to involve parents depending on age</a:t>
            </a:r>
          </a:p>
          <a:p>
            <a:r>
              <a:rPr lang="en-US" dirty="0"/>
              <a:t>Survey of pupils well being</a:t>
            </a:r>
          </a:p>
        </p:txBody>
      </p:sp>
      <p:sp>
        <p:nvSpPr>
          <p:cNvPr id="4" name="Slide Number Placeholder 3"/>
          <p:cNvSpPr>
            <a:spLocks noGrp="1"/>
          </p:cNvSpPr>
          <p:nvPr>
            <p:ph type="sldNum" sz="quarter" idx="12"/>
          </p:nvPr>
        </p:nvSpPr>
        <p:spPr/>
        <p:txBody>
          <a:bodyPr/>
          <a:lstStyle/>
          <a:p>
            <a:fld id="{9A4BA6B1-4F1F-E942-813F-B7AD6029673A}" type="slidenum">
              <a:rPr lang="en-US" smtClean="0"/>
              <a:t>12</a:t>
            </a:fld>
            <a:endParaRPr lang="en-US"/>
          </a:p>
        </p:txBody>
      </p:sp>
      <p:sp>
        <p:nvSpPr>
          <p:cNvPr id="5" name="Footer Placeholder 4"/>
          <p:cNvSpPr>
            <a:spLocks noGrp="1"/>
          </p:cNvSpPr>
          <p:nvPr>
            <p:ph type="ftr" sz="quarter" idx="11"/>
          </p:nvPr>
        </p:nvSpPr>
        <p:spPr/>
        <p:txBody>
          <a:bodyPr/>
          <a:lstStyle/>
          <a:p>
            <a:r>
              <a:rPr lang="en-US"/>
              <a:t>Emma Silver 2020</a:t>
            </a:r>
          </a:p>
        </p:txBody>
      </p:sp>
      <p:pic>
        <p:nvPicPr>
          <p:cNvPr id="6" name="Picture 5"/>
          <p:cNvPicPr>
            <a:picLocks noChangeAspect="1"/>
          </p:cNvPicPr>
          <p:nvPr/>
        </p:nvPicPr>
        <p:blipFill>
          <a:blip r:embed="rId2"/>
          <a:stretch>
            <a:fillRect/>
          </a:stretch>
        </p:blipFill>
        <p:spPr>
          <a:xfrm>
            <a:off x="6229350" y="5053542"/>
            <a:ext cx="2221074" cy="16679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181"/>
          </a:xfrm>
        </p:spPr>
        <p:txBody>
          <a:bodyPr>
            <a:normAutofit fontScale="90000"/>
          </a:bodyPr>
          <a:lstStyle/>
          <a:p>
            <a:r>
              <a:rPr lang="en-US" dirty="0"/>
              <a:t>Example Pupil Wellbeing Monitoring</a:t>
            </a:r>
          </a:p>
        </p:txBody>
      </p:sp>
      <p:sp>
        <p:nvSpPr>
          <p:cNvPr id="3" name="Content Placeholder 2"/>
          <p:cNvSpPr>
            <a:spLocks noGrp="1"/>
          </p:cNvSpPr>
          <p:nvPr>
            <p:ph idx="1"/>
          </p:nvPr>
        </p:nvSpPr>
        <p:spPr>
          <a:xfrm>
            <a:off x="457200" y="1173488"/>
            <a:ext cx="8229600" cy="4952675"/>
          </a:xfrm>
        </p:spPr>
        <p:txBody>
          <a:bodyPr>
            <a:normAutofit lnSpcReduction="10000"/>
          </a:bodyPr>
          <a:lstStyle/>
          <a:p>
            <a:pPr>
              <a:buNone/>
            </a:pPr>
            <a:r>
              <a:rPr lang="en-US" sz="2400" i="1" dirty="0"/>
              <a:t>Example questions (adapt for age)</a:t>
            </a:r>
            <a:r>
              <a:rPr lang="en-US" dirty="0"/>
              <a:t>:</a:t>
            </a:r>
          </a:p>
          <a:p>
            <a:pPr marL="514350" indent="-514350">
              <a:buNone/>
            </a:pPr>
            <a:r>
              <a:rPr lang="en-US" dirty="0"/>
              <a:t> - </a:t>
            </a:r>
            <a:r>
              <a:rPr lang="en-US" sz="2800" dirty="0"/>
              <a:t>How are you doing in yourself?</a:t>
            </a:r>
          </a:p>
          <a:p>
            <a:pPr marL="514350" indent="-514350">
              <a:buNone/>
            </a:pPr>
            <a:r>
              <a:rPr lang="en-US" sz="2800" dirty="0"/>
              <a:t>		1			2			3			4			5</a:t>
            </a:r>
          </a:p>
          <a:p>
            <a:pPr marL="514350" indent="-514350">
              <a:buNone/>
            </a:pPr>
            <a:endParaRPr lang="en-US" sz="2800" dirty="0"/>
          </a:p>
          <a:p>
            <a:pPr marL="514350" indent="-514350">
              <a:buNone/>
            </a:pPr>
            <a:r>
              <a:rPr lang="en-US" sz="2800" dirty="0"/>
              <a:t> - How are things in your family?</a:t>
            </a:r>
          </a:p>
          <a:p>
            <a:pPr marL="514350" indent="-514350">
              <a:buNone/>
            </a:pPr>
            <a:r>
              <a:rPr lang="en-US" sz="2800" dirty="0"/>
              <a:t> - How is your remote learning going?</a:t>
            </a:r>
          </a:p>
          <a:p>
            <a:pPr marL="514350" indent="-514350">
              <a:buNone/>
            </a:pPr>
            <a:r>
              <a:rPr lang="en-US" sz="2800" dirty="0"/>
              <a:t> - How are you doing overall?</a:t>
            </a:r>
          </a:p>
          <a:p>
            <a:pPr marL="514350" indent="-514350">
              <a:buNone/>
            </a:pPr>
            <a:endParaRPr lang="en-US" sz="2800" dirty="0"/>
          </a:p>
          <a:p>
            <a:pPr marL="514350" indent="-514350">
              <a:buNone/>
            </a:pPr>
            <a:r>
              <a:rPr lang="en-US" sz="2800" dirty="0"/>
              <a:t>Would you like to talk to anyone in school about how things are going for you?</a:t>
            </a:r>
          </a:p>
          <a:p>
            <a:pPr marL="514350" indent="-514350">
              <a:buNone/>
            </a:pPr>
            <a:endParaRPr lang="en-US" dirty="0"/>
          </a:p>
          <a:p>
            <a:pPr marL="514350" indent="-514350">
              <a:buNone/>
            </a:pPr>
            <a:endParaRPr lang="en-US" dirty="0"/>
          </a:p>
          <a:p>
            <a:pPr>
              <a:buNone/>
            </a:pPr>
            <a:endParaRPr lang="en-US" dirty="0"/>
          </a:p>
        </p:txBody>
      </p:sp>
      <p:pic>
        <p:nvPicPr>
          <p:cNvPr id="236546" name="Picture 2"/>
          <p:cNvPicPr>
            <a:picLocks noChangeAspect="1" noChangeArrowheads="1"/>
          </p:cNvPicPr>
          <p:nvPr/>
        </p:nvPicPr>
        <p:blipFill>
          <a:blip r:embed="rId2"/>
          <a:srcRect/>
          <a:stretch>
            <a:fillRect/>
          </a:stretch>
        </p:blipFill>
        <p:spPr bwMode="auto">
          <a:xfrm>
            <a:off x="7214573" y="2501240"/>
            <a:ext cx="759488" cy="549478"/>
          </a:xfrm>
          <a:prstGeom prst="rect">
            <a:avLst/>
          </a:prstGeom>
          <a:noFill/>
          <a:ln w="9525">
            <a:noFill/>
            <a:miter lim="800000"/>
            <a:headEnd/>
            <a:tailEnd/>
          </a:ln>
          <a:effectLst/>
        </p:spPr>
      </p:pic>
      <p:pic>
        <p:nvPicPr>
          <p:cNvPr id="236547" name="Picture 3"/>
          <p:cNvPicPr>
            <a:picLocks noChangeAspect="1" noChangeArrowheads="1"/>
          </p:cNvPicPr>
          <p:nvPr/>
        </p:nvPicPr>
        <p:blipFill>
          <a:blip r:embed="rId3"/>
          <a:srcRect/>
          <a:stretch>
            <a:fillRect/>
          </a:stretch>
        </p:blipFill>
        <p:spPr bwMode="auto">
          <a:xfrm>
            <a:off x="457200" y="2501240"/>
            <a:ext cx="995387" cy="575038"/>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9A4BA6B1-4F1F-E942-813F-B7AD6029673A}" type="slidenum">
              <a:rPr lang="en-US" smtClean="0"/>
              <a:t>13</a:t>
            </a:fld>
            <a:endParaRPr lang="en-US"/>
          </a:p>
        </p:txBody>
      </p:sp>
      <p:sp>
        <p:nvSpPr>
          <p:cNvPr id="7" name="Footer Placeholder 6"/>
          <p:cNvSpPr>
            <a:spLocks noGrp="1"/>
          </p:cNvSpPr>
          <p:nvPr>
            <p:ph type="ftr" sz="quarter" idx="11"/>
          </p:nvPr>
        </p:nvSpPr>
        <p:spPr/>
        <p:txBody>
          <a:bodyPr/>
          <a:lstStyle/>
          <a:p>
            <a:r>
              <a:rPr lang="en-US"/>
              <a:t>Emma Silver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455"/>
          </a:xfrm>
        </p:spPr>
        <p:txBody>
          <a:bodyPr>
            <a:normAutofit fontScale="90000"/>
          </a:bodyPr>
          <a:lstStyle/>
          <a:p>
            <a:r>
              <a:rPr lang="en-US" sz="3200" dirty="0"/>
              <a:t>Checking in with pupils…</a:t>
            </a:r>
          </a:p>
        </p:txBody>
      </p:sp>
      <p:sp>
        <p:nvSpPr>
          <p:cNvPr id="3" name="Content Placeholder 2"/>
          <p:cNvSpPr>
            <a:spLocks noGrp="1"/>
          </p:cNvSpPr>
          <p:nvPr>
            <p:ph idx="1"/>
          </p:nvPr>
        </p:nvSpPr>
        <p:spPr>
          <a:xfrm>
            <a:off x="457200" y="883568"/>
            <a:ext cx="8229600" cy="5242596"/>
          </a:xfrm>
        </p:spPr>
        <p:txBody>
          <a:bodyPr>
            <a:noAutofit/>
          </a:bodyPr>
          <a:lstStyle/>
          <a:p>
            <a:pPr lvl="0"/>
            <a:r>
              <a:rPr lang="en-GB" sz="1600" dirty="0"/>
              <a:t>How are you? How are your family?</a:t>
            </a:r>
          </a:p>
          <a:p>
            <a:pPr lvl="0"/>
            <a:r>
              <a:rPr lang="en-GB" sz="1600" dirty="0"/>
              <a:t>How are things going for you at home? </a:t>
            </a:r>
          </a:p>
          <a:p>
            <a:pPr lvl="0"/>
            <a:r>
              <a:rPr lang="en-GB" sz="1600" dirty="0"/>
              <a:t>How have you been finding the remote learning?  What are you finding that is working well ? And what is not working for you? </a:t>
            </a:r>
          </a:p>
          <a:p>
            <a:pPr lvl="0"/>
            <a:r>
              <a:rPr lang="en-GB" sz="1600" dirty="0"/>
              <a:t>Have you had any difficulty accessing or completing the work? Are there any subjects causing you more concern? (if pupils have subject concerns, they should be told to email their teacher, with IT concerns they should be told to email IT Support). May need to follow up with questions about who is supporting them to access the lessons (check if they are being supported by a parent)</a:t>
            </a:r>
          </a:p>
          <a:p>
            <a:pPr lvl="0"/>
            <a:r>
              <a:rPr lang="en-GB" sz="1600" dirty="0"/>
              <a:t>How are you managing to structure your day to get breaks? Check they are leaving their desk, moving around, getting some fresh air etc.</a:t>
            </a:r>
          </a:p>
          <a:p>
            <a:pPr lvl="0"/>
            <a:r>
              <a:rPr lang="en-GB" sz="1600" dirty="0"/>
              <a:t>What have you been enjoying (in and outside of school things)?  </a:t>
            </a:r>
          </a:p>
          <a:p>
            <a:pPr lvl="0"/>
            <a:r>
              <a:rPr lang="en-GB" sz="1600" dirty="0"/>
              <a:t>Are you connecting with friends online? </a:t>
            </a:r>
          </a:p>
          <a:p>
            <a:pPr lvl="0"/>
            <a:r>
              <a:rPr lang="en-GB" sz="1600" dirty="0"/>
              <a:t>What else have you been up to that isn’t school stuff?</a:t>
            </a:r>
          </a:p>
          <a:p>
            <a:pPr lvl="0"/>
            <a:r>
              <a:rPr lang="en-GB" sz="1600" dirty="0"/>
              <a:t>Is there anything that you are worried about? (Tutors to remind the pupils about the Get Help Here/Counselling provision) </a:t>
            </a:r>
          </a:p>
          <a:p>
            <a:pPr lvl="0"/>
            <a:r>
              <a:rPr lang="en-GB" sz="1600" dirty="0"/>
              <a:t>How would you know if things were getting difficult for you (what would you notice)? Who would you talk to? How would you let me know if you needed further support?</a:t>
            </a:r>
          </a:p>
          <a:p>
            <a:pPr lvl="0"/>
            <a:r>
              <a:rPr lang="en-GB" sz="1600" dirty="0"/>
              <a:t>End the check in by asking something like - is there anything else that you think would be important to talk about that would be helpful for you in how things are going for you? </a:t>
            </a:r>
          </a:p>
          <a:p>
            <a:endParaRPr lang="en-US" sz="1600" dirty="0"/>
          </a:p>
        </p:txBody>
      </p:sp>
      <p:sp>
        <p:nvSpPr>
          <p:cNvPr id="4" name="Slide Number Placeholder 3"/>
          <p:cNvSpPr>
            <a:spLocks noGrp="1"/>
          </p:cNvSpPr>
          <p:nvPr>
            <p:ph type="sldNum" sz="quarter" idx="12"/>
          </p:nvPr>
        </p:nvSpPr>
        <p:spPr/>
        <p:txBody>
          <a:bodyPr/>
          <a:lstStyle/>
          <a:p>
            <a:fld id="{9A4BA6B1-4F1F-E942-813F-B7AD6029673A}" type="slidenum">
              <a:rPr lang="en-US" smtClean="0"/>
              <a:t>14</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78" y="274638"/>
            <a:ext cx="8229600" cy="746987"/>
          </a:xfrm>
        </p:spPr>
        <p:txBody>
          <a:bodyPr>
            <a:noAutofit/>
          </a:bodyPr>
          <a:lstStyle/>
          <a:p>
            <a:r>
              <a:rPr lang="en-US" sz="3600" dirty="0"/>
              <a:t>Provide information for pupils where they can easily access it</a:t>
            </a:r>
          </a:p>
        </p:txBody>
      </p:sp>
      <p:sp>
        <p:nvSpPr>
          <p:cNvPr id="3" name="Content Placeholder 2"/>
          <p:cNvSpPr>
            <a:spLocks noGrp="1"/>
          </p:cNvSpPr>
          <p:nvPr>
            <p:ph idx="1"/>
          </p:nvPr>
        </p:nvSpPr>
        <p:spPr>
          <a:xfrm>
            <a:off x="457200" y="1354668"/>
            <a:ext cx="8229600" cy="4771496"/>
          </a:xfrm>
        </p:spPr>
        <p:txBody>
          <a:bodyPr>
            <a:normAutofit fontScale="62500" lnSpcReduction="20000"/>
          </a:bodyPr>
          <a:lstStyle/>
          <a:p>
            <a:r>
              <a:rPr lang="en-US" b="1" dirty="0"/>
              <a:t>Looking after yourself while social distancing and self isolating:</a:t>
            </a:r>
            <a:r>
              <a:rPr lang="en-US" dirty="0"/>
              <a:t> </a:t>
            </a:r>
            <a:r>
              <a:rPr lang="en-US" u="sng" dirty="0">
                <a:hlinkClick r:id="rId2"/>
              </a:rPr>
              <a:t>https://youngminds.org.uk/find-help/looking-after-yourself/coronavirus-and-mental-health/#i-am-struggling-with-self-isolation-and-social-distancing-</a:t>
            </a:r>
            <a:endParaRPr lang="en-GB" dirty="0"/>
          </a:p>
          <a:p>
            <a:pPr>
              <a:buNone/>
            </a:pPr>
            <a:r>
              <a:rPr lang="en-US" dirty="0"/>
              <a:t> </a:t>
            </a:r>
            <a:endParaRPr lang="en-GB" dirty="0"/>
          </a:p>
          <a:p>
            <a:r>
              <a:rPr lang="en-US" u="sng" dirty="0">
                <a:hlinkClick r:id="rId3"/>
              </a:rPr>
              <a:t>https://youngminds.org.uk/blog/looking-after-your-mental-health-while-self-isolating/</a:t>
            </a:r>
            <a:endParaRPr lang="en-GB" dirty="0"/>
          </a:p>
          <a:p>
            <a:endParaRPr lang="en-US" b="1" dirty="0"/>
          </a:p>
          <a:p>
            <a:r>
              <a:rPr lang="en-US" b="1" dirty="0" err="1"/>
              <a:t>Coronavirus</a:t>
            </a:r>
            <a:r>
              <a:rPr lang="en-US" b="1" dirty="0"/>
              <a:t> and managing your mental health and wellbeing:</a:t>
            </a:r>
            <a:r>
              <a:rPr lang="en-US" dirty="0"/>
              <a:t> </a:t>
            </a:r>
            <a:r>
              <a:rPr lang="en-US" u="sng" dirty="0">
                <a:hlinkClick r:id="rId4"/>
              </a:rPr>
              <a:t>https://youngminds.org.uk/find-help/looking-after-yourself/coronavirus-and-mental-health/</a:t>
            </a:r>
            <a:endParaRPr lang="en-GB" dirty="0"/>
          </a:p>
          <a:p>
            <a:endParaRPr lang="en-US" b="1" dirty="0"/>
          </a:p>
          <a:p>
            <a:r>
              <a:rPr lang="en-US" b="1" dirty="0"/>
              <a:t>A resource pack for teenagers to help manage feelings about </a:t>
            </a:r>
            <a:r>
              <a:rPr lang="en-US" b="1" dirty="0" err="1"/>
              <a:t>coronavirus</a:t>
            </a:r>
            <a:r>
              <a:rPr lang="en-US" b="1" dirty="0"/>
              <a:t>:</a:t>
            </a:r>
            <a:r>
              <a:rPr lang="en-US" dirty="0"/>
              <a:t> </a:t>
            </a:r>
            <a:r>
              <a:rPr lang="en-US" u="sng" dirty="0">
                <a:hlinkClick r:id="rId5"/>
              </a:rPr>
              <a:t>https://36bcba96-c643-4a57-97c9-a5d0a468fe3a.filesusr.com/ugd/e3ca78_d6c1247bd7e5405b9b3109075f38bd47.pdf</a:t>
            </a:r>
            <a:endParaRPr lang="en-US" u="sng" dirty="0"/>
          </a:p>
          <a:p>
            <a:endParaRPr lang="en-GB" dirty="0"/>
          </a:p>
          <a:p>
            <a:endParaRPr lang="en-US" dirty="0"/>
          </a:p>
        </p:txBody>
      </p:sp>
      <p:sp>
        <p:nvSpPr>
          <p:cNvPr id="4" name="Slide Number Placeholder 3"/>
          <p:cNvSpPr>
            <a:spLocks noGrp="1"/>
          </p:cNvSpPr>
          <p:nvPr>
            <p:ph type="sldNum" sz="quarter" idx="12"/>
          </p:nvPr>
        </p:nvSpPr>
        <p:spPr/>
        <p:txBody>
          <a:bodyPr/>
          <a:lstStyle/>
          <a:p>
            <a:fld id="{9A4BA6B1-4F1F-E942-813F-B7AD6029673A}" type="slidenum">
              <a:rPr lang="en-US" smtClean="0"/>
              <a:t>15</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School Wellbeing - Pupils </a:t>
            </a:r>
          </a:p>
        </p:txBody>
      </p:sp>
      <p:sp>
        <p:nvSpPr>
          <p:cNvPr id="3" name="Content Placeholder 2"/>
          <p:cNvSpPr>
            <a:spLocks noGrp="1"/>
          </p:cNvSpPr>
          <p:nvPr>
            <p:ph idx="1"/>
          </p:nvPr>
        </p:nvSpPr>
        <p:spPr/>
        <p:txBody>
          <a:bodyPr/>
          <a:lstStyle/>
          <a:p>
            <a:pPr>
              <a:buNone/>
            </a:pPr>
            <a:endParaRPr lang="en-US" dirty="0"/>
          </a:p>
        </p:txBody>
      </p:sp>
      <p:sp>
        <p:nvSpPr>
          <p:cNvPr id="4" name="Isosceles Triangle 3"/>
          <p:cNvSpPr/>
          <p:nvPr/>
        </p:nvSpPr>
        <p:spPr>
          <a:xfrm>
            <a:off x="1021560" y="1845119"/>
            <a:ext cx="7026679" cy="4281044"/>
          </a:xfrm>
          <a:prstGeom prst="triangle">
            <a:avLst>
              <a:gd name="adj" fmla="val 4980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000" dirty="0"/>
          </a:p>
        </p:txBody>
      </p:sp>
      <p:sp>
        <p:nvSpPr>
          <p:cNvPr id="5" name="TextBox 4"/>
          <p:cNvSpPr txBox="1"/>
          <p:nvPr/>
        </p:nvSpPr>
        <p:spPr>
          <a:xfrm>
            <a:off x="1891267" y="2986842"/>
            <a:ext cx="5107801" cy="3139321"/>
          </a:xfrm>
          <a:prstGeom prst="rect">
            <a:avLst/>
          </a:prstGeom>
          <a:noFill/>
        </p:spPr>
        <p:txBody>
          <a:bodyPr wrap="square" rtlCol="0">
            <a:spAutoFit/>
          </a:bodyPr>
          <a:lstStyle/>
          <a:p>
            <a:pPr algn="ctr"/>
            <a:r>
              <a:rPr lang="en-US" dirty="0"/>
              <a:t>Additional support</a:t>
            </a:r>
          </a:p>
          <a:p>
            <a:pPr algn="ctr"/>
            <a:r>
              <a:rPr lang="en-US" dirty="0"/>
              <a:t> for the most vulnerable</a:t>
            </a:r>
          </a:p>
          <a:p>
            <a:pPr algn="ctr"/>
            <a:endParaRPr lang="en-US" dirty="0"/>
          </a:p>
          <a:p>
            <a:pPr algn="ctr"/>
            <a:endParaRPr lang="en-US" dirty="0"/>
          </a:p>
          <a:p>
            <a:pPr algn="ctr"/>
            <a:endParaRPr lang="en-US" dirty="0"/>
          </a:p>
          <a:p>
            <a:pPr algn="ctr"/>
            <a:r>
              <a:rPr lang="en-US" dirty="0"/>
              <a:t>Supportive systems for those at risk</a:t>
            </a:r>
          </a:p>
          <a:p>
            <a:pPr algn="ctr"/>
            <a:endParaRPr lang="en-US" dirty="0"/>
          </a:p>
          <a:p>
            <a:pPr algn="ctr"/>
            <a:endParaRPr lang="en-US" dirty="0"/>
          </a:p>
          <a:p>
            <a:pPr algn="ctr"/>
            <a:r>
              <a:rPr lang="en-US" dirty="0"/>
              <a:t>Consistent positive practices and environment for all pupils</a:t>
            </a:r>
          </a:p>
          <a:p>
            <a:endParaRPr lang="en-US" dirty="0"/>
          </a:p>
        </p:txBody>
      </p:sp>
      <p:cxnSp>
        <p:nvCxnSpPr>
          <p:cNvPr id="9" name="Straight Connector 8"/>
          <p:cNvCxnSpPr/>
          <p:nvPr/>
        </p:nvCxnSpPr>
        <p:spPr>
          <a:xfrm>
            <a:off x="2885218" y="3976052"/>
            <a:ext cx="3299363"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2056925" y="4927060"/>
            <a:ext cx="4942143" cy="1588"/>
          </a:xfrm>
          <a:prstGeom prst="line">
            <a:avLst/>
          </a:prstGeom>
        </p:spPr>
        <p:style>
          <a:lnRef idx="2">
            <a:schemeClr val="accent2"/>
          </a:lnRef>
          <a:fillRef idx="0">
            <a:schemeClr val="accent2"/>
          </a:fillRef>
          <a:effectRef idx="1">
            <a:schemeClr val="accent2"/>
          </a:effectRef>
          <a:fontRef idx="minor">
            <a:schemeClr val="tx1"/>
          </a:fontRef>
        </p:style>
      </p:cxnSp>
      <p:sp>
        <p:nvSpPr>
          <p:cNvPr id="15" name="Slide Number Placeholder 14"/>
          <p:cNvSpPr>
            <a:spLocks noGrp="1"/>
          </p:cNvSpPr>
          <p:nvPr>
            <p:ph type="sldNum" sz="quarter" idx="12"/>
          </p:nvPr>
        </p:nvSpPr>
        <p:spPr/>
        <p:txBody>
          <a:bodyPr/>
          <a:lstStyle/>
          <a:p>
            <a:fld id="{9A4BA6B1-4F1F-E942-813F-B7AD6029673A}" type="slidenum">
              <a:rPr lang="en-US" smtClean="0"/>
              <a:t>16</a:t>
            </a:fld>
            <a:endParaRPr lang="en-US"/>
          </a:p>
        </p:txBody>
      </p:sp>
      <p:sp>
        <p:nvSpPr>
          <p:cNvPr id="16" name="Footer Placeholder 15"/>
          <p:cNvSpPr>
            <a:spLocks noGrp="1"/>
          </p:cNvSpPr>
          <p:nvPr>
            <p:ph type="ftr" sz="quarter" idx="11"/>
          </p:nvPr>
        </p:nvSpPr>
        <p:spPr/>
        <p:txBody>
          <a:bodyPr/>
          <a:lstStyle/>
          <a:p>
            <a:r>
              <a:rPr lang="en-US"/>
              <a:t>Emma Silver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2210"/>
          </a:xfrm>
        </p:spPr>
        <p:txBody>
          <a:bodyPr/>
          <a:lstStyle/>
          <a:p>
            <a:r>
              <a:rPr lang="en-US" dirty="0"/>
              <a:t>Identifying vulnerable pupils</a:t>
            </a:r>
          </a:p>
        </p:txBody>
      </p:sp>
      <p:sp>
        <p:nvSpPr>
          <p:cNvPr id="3" name="Content Placeholder 2"/>
          <p:cNvSpPr>
            <a:spLocks noGrp="1"/>
          </p:cNvSpPr>
          <p:nvPr>
            <p:ph idx="1"/>
          </p:nvPr>
        </p:nvSpPr>
        <p:spPr>
          <a:xfrm>
            <a:off x="457200" y="1297740"/>
            <a:ext cx="8229600" cy="4828424"/>
          </a:xfrm>
        </p:spPr>
        <p:txBody>
          <a:bodyPr>
            <a:normAutofit fontScale="92500" lnSpcReduction="20000"/>
          </a:bodyPr>
          <a:lstStyle/>
          <a:p>
            <a:r>
              <a:rPr lang="en-US" dirty="0"/>
              <a:t>Previous concerns about pupils due to </a:t>
            </a:r>
          </a:p>
          <a:p>
            <a:pPr lvl="1"/>
            <a:r>
              <a:rPr lang="en-US" dirty="0"/>
              <a:t>mental health, </a:t>
            </a:r>
          </a:p>
          <a:p>
            <a:pPr lvl="1"/>
            <a:r>
              <a:rPr lang="en-US" dirty="0"/>
              <a:t>family issues, </a:t>
            </a:r>
          </a:p>
          <a:p>
            <a:pPr lvl="1"/>
            <a:r>
              <a:rPr lang="en-US" dirty="0"/>
              <a:t>physical health</a:t>
            </a:r>
          </a:p>
          <a:p>
            <a:r>
              <a:rPr lang="en-US" dirty="0"/>
              <a:t>Pupils who were not engaging with school before lockdown</a:t>
            </a:r>
          </a:p>
          <a:p>
            <a:r>
              <a:rPr lang="en-US" dirty="0"/>
              <a:t>Pupils with safeguarding concerns </a:t>
            </a:r>
          </a:p>
          <a:p>
            <a:r>
              <a:rPr lang="en-US" dirty="0"/>
              <a:t>Pupils in the middle of parental separation</a:t>
            </a:r>
          </a:p>
          <a:p>
            <a:r>
              <a:rPr lang="en-US" dirty="0"/>
              <a:t>Pupils may be added to your ‘at risk’ or ‘concern’ list because of lockdown or impact of covid-19</a:t>
            </a:r>
          </a:p>
          <a:p>
            <a:r>
              <a:rPr lang="en-US" dirty="0"/>
              <a:t>Bereavement</a:t>
            </a:r>
          </a:p>
        </p:txBody>
      </p:sp>
      <p:sp>
        <p:nvSpPr>
          <p:cNvPr id="4" name="Slide Number Placeholder 3"/>
          <p:cNvSpPr>
            <a:spLocks noGrp="1"/>
          </p:cNvSpPr>
          <p:nvPr>
            <p:ph type="sldNum" sz="quarter" idx="12"/>
          </p:nvPr>
        </p:nvSpPr>
        <p:spPr/>
        <p:txBody>
          <a:bodyPr/>
          <a:lstStyle/>
          <a:p>
            <a:fld id="{9A4BA6B1-4F1F-E942-813F-B7AD6029673A}" type="slidenum">
              <a:rPr lang="en-US" smtClean="0"/>
              <a:t>17</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8931750" cy="684918"/>
          </a:xfrm>
        </p:spPr>
        <p:txBody>
          <a:bodyPr>
            <a:normAutofit fontScale="90000"/>
          </a:bodyPr>
          <a:lstStyle/>
          <a:p>
            <a:r>
              <a:rPr lang="en-US" dirty="0"/>
              <a:t>Strategy for monitoring &amp; support for vulnerable pupils</a:t>
            </a:r>
          </a:p>
        </p:txBody>
      </p:sp>
      <p:sp>
        <p:nvSpPr>
          <p:cNvPr id="3" name="Content Placeholder 2"/>
          <p:cNvSpPr>
            <a:spLocks noGrp="1"/>
          </p:cNvSpPr>
          <p:nvPr>
            <p:ph idx="1"/>
          </p:nvPr>
        </p:nvSpPr>
        <p:spPr>
          <a:xfrm>
            <a:off x="457200" y="1312334"/>
            <a:ext cx="8229600" cy="4813830"/>
          </a:xfrm>
        </p:spPr>
        <p:txBody>
          <a:bodyPr>
            <a:normAutofit fontScale="77500" lnSpcReduction="20000"/>
          </a:bodyPr>
          <a:lstStyle/>
          <a:p>
            <a:r>
              <a:rPr lang="en-US" dirty="0"/>
              <a:t>1:1 weekly check ins (</a:t>
            </a:r>
            <a:r>
              <a:rPr lang="en-US" dirty="0" err="1"/>
              <a:t>HoY</a:t>
            </a:r>
            <a:r>
              <a:rPr lang="en-US" dirty="0"/>
              <a:t>, tutor, pastoral lead). How to do these safely – phone/video. </a:t>
            </a:r>
          </a:p>
          <a:p>
            <a:r>
              <a:rPr lang="en-US" dirty="0"/>
              <a:t>Check in with parents if appropriate</a:t>
            </a:r>
          </a:p>
          <a:p>
            <a:r>
              <a:rPr lang="en-US" dirty="0"/>
              <a:t>If not engaging with school at all – follow up</a:t>
            </a:r>
          </a:p>
          <a:p>
            <a:r>
              <a:rPr lang="en-US" dirty="0"/>
              <a:t>If outside services (CAMHS, Social Care, private clinicians) are involved school can maintain liaison (with consent).</a:t>
            </a:r>
          </a:p>
          <a:p>
            <a:r>
              <a:rPr lang="en-US" dirty="0"/>
              <a:t>School </a:t>
            </a:r>
            <a:r>
              <a:rPr lang="en-US" dirty="0" err="1"/>
              <a:t>counselling</a:t>
            </a:r>
            <a:r>
              <a:rPr lang="en-US" dirty="0"/>
              <a:t> remotely for some pupils</a:t>
            </a:r>
          </a:p>
          <a:p>
            <a:r>
              <a:rPr lang="en-US" dirty="0"/>
              <a:t>Refer to outside services if needed – local council </a:t>
            </a:r>
            <a:r>
              <a:rPr lang="en-US" dirty="0" err="1"/>
              <a:t>covid</a:t>
            </a:r>
            <a:r>
              <a:rPr lang="en-US" dirty="0"/>
              <a:t> support, MASH, CAMHS etc. But be aware of what these services can and cannot provide at this time</a:t>
            </a:r>
          </a:p>
          <a:p>
            <a:r>
              <a:rPr lang="en-US" dirty="0"/>
              <a:t>Other pupils may report concerns about friends – take these seriously and support the friends too</a:t>
            </a:r>
          </a:p>
          <a:p>
            <a:r>
              <a:rPr lang="en-US" dirty="0"/>
              <a:t>Manage boundaries safely</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A4BA6B1-4F1F-E942-813F-B7AD6029673A}" type="slidenum">
              <a:rPr lang="en-US" smtClean="0"/>
              <a:t>18</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9821"/>
          </a:xfrm>
        </p:spPr>
        <p:txBody>
          <a:bodyPr>
            <a:normAutofit fontScale="90000"/>
          </a:bodyPr>
          <a:lstStyle/>
          <a:p>
            <a:r>
              <a:rPr lang="en-US" dirty="0"/>
              <a:t>Provision for Pupils attending school</a:t>
            </a:r>
          </a:p>
        </p:txBody>
      </p:sp>
      <p:sp>
        <p:nvSpPr>
          <p:cNvPr id="3" name="Content Placeholder 2"/>
          <p:cNvSpPr>
            <a:spLocks noGrp="1"/>
          </p:cNvSpPr>
          <p:nvPr>
            <p:ph idx="1"/>
          </p:nvPr>
        </p:nvSpPr>
        <p:spPr>
          <a:xfrm>
            <a:off x="457200" y="1408186"/>
            <a:ext cx="8229600" cy="4717978"/>
          </a:xfrm>
        </p:spPr>
        <p:txBody>
          <a:bodyPr/>
          <a:lstStyle/>
          <a:p>
            <a:r>
              <a:rPr lang="en-US" dirty="0"/>
              <a:t>Children of key workers</a:t>
            </a:r>
          </a:p>
          <a:p>
            <a:r>
              <a:rPr lang="en-US" dirty="0"/>
              <a:t>Vulnerable pupils – with social care involvement where it is deemed better for them to be in school than at home</a:t>
            </a:r>
          </a:p>
          <a:p>
            <a:r>
              <a:rPr lang="en-US" dirty="0"/>
              <a:t>Ensure enough staff on site, enough first aid trained, with support from a senior manager</a:t>
            </a:r>
          </a:p>
          <a:p>
            <a:endParaRPr lang="en-US" dirty="0"/>
          </a:p>
          <a:p>
            <a:endParaRPr lang="en-US" dirty="0"/>
          </a:p>
        </p:txBody>
      </p:sp>
      <p:sp>
        <p:nvSpPr>
          <p:cNvPr id="4" name="Slide Number Placeholder 3"/>
          <p:cNvSpPr>
            <a:spLocks noGrp="1"/>
          </p:cNvSpPr>
          <p:nvPr>
            <p:ph type="sldNum" sz="quarter" idx="12"/>
          </p:nvPr>
        </p:nvSpPr>
        <p:spPr/>
        <p:txBody>
          <a:bodyPr/>
          <a:lstStyle/>
          <a:p>
            <a:fld id="{9A4BA6B1-4F1F-E942-813F-B7AD6029673A}" type="slidenum">
              <a:rPr lang="en-US" smtClean="0"/>
              <a:t>19</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569"/>
          </a:xfrm>
        </p:spPr>
        <p:txBody>
          <a:bodyPr>
            <a:normAutofit fontScale="90000"/>
          </a:bodyPr>
          <a:lstStyle/>
          <a:p>
            <a:r>
              <a:rPr lang="en-US" dirty="0"/>
              <a:t>Overview</a:t>
            </a:r>
          </a:p>
        </p:txBody>
      </p:sp>
      <p:sp>
        <p:nvSpPr>
          <p:cNvPr id="3" name="Content Placeholder 2"/>
          <p:cNvSpPr>
            <a:spLocks noGrp="1"/>
          </p:cNvSpPr>
          <p:nvPr>
            <p:ph idx="1"/>
          </p:nvPr>
        </p:nvSpPr>
        <p:spPr>
          <a:xfrm>
            <a:off x="457200" y="980208"/>
            <a:ext cx="8229600" cy="5145956"/>
          </a:xfrm>
        </p:spPr>
        <p:txBody>
          <a:bodyPr/>
          <a:lstStyle/>
          <a:p>
            <a:r>
              <a:rPr lang="en-US" dirty="0"/>
              <a:t>What whole school wellbeing looks like when we’re physically in school</a:t>
            </a:r>
          </a:p>
          <a:p>
            <a:r>
              <a:rPr lang="en-US" dirty="0"/>
              <a:t>Adapting whole school wellbeing in the context of Covid-19 and remote learning</a:t>
            </a:r>
          </a:p>
          <a:p>
            <a:r>
              <a:rPr lang="en-US" dirty="0"/>
              <a:t>Levels of support for pupils, parents (and staff - covered in next presentation)</a:t>
            </a:r>
          </a:p>
          <a:p>
            <a:r>
              <a:rPr lang="en-US" dirty="0"/>
              <a:t>Specific issues with mental health and young people in the time of Covid-19</a:t>
            </a:r>
          </a:p>
          <a:p>
            <a:endParaRPr lang="en-US" dirty="0"/>
          </a:p>
          <a:p>
            <a:endParaRPr lang="en-US" dirty="0"/>
          </a:p>
        </p:txBody>
      </p:sp>
      <p:sp>
        <p:nvSpPr>
          <p:cNvPr id="4" name="Slide Number Placeholder 3"/>
          <p:cNvSpPr>
            <a:spLocks noGrp="1"/>
          </p:cNvSpPr>
          <p:nvPr>
            <p:ph type="sldNum" sz="quarter" idx="12"/>
          </p:nvPr>
        </p:nvSpPr>
        <p:spPr/>
        <p:txBody>
          <a:bodyPr/>
          <a:lstStyle/>
          <a:p>
            <a:fld id="{9A4BA6B1-4F1F-E942-813F-B7AD6029673A}" type="slidenum">
              <a:rPr lang="en-US" smtClean="0"/>
              <a:t>2</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483"/>
          </a:xfrm>
        </p:spPr>
        <p:txBody>
          <a:bodyPr>
            <a:normAutofit fontScale="90000"/>
          </a:bodyPr>
          <a:lstStyle/>
          <a:p>
            <a:pPr algn="l"/>
            <a:r>
              <a:rPr lang="en-US" sz="3200" b="1" dirty="0"/>
              <a:t>Developmental stage and impact of lockdown</a:t>
            </a:r>
          </a:p>
        </p:txBody>
      </p:sp>
      <p:sp>
        <p:nvSpPr>
          <p:cNvPr id="3" name="Content Placeholder 2"/>
          <p:cNvSpPr>
            <a:spLocks noGrp="1"/>
          </p:cNvSpPr>
          <p:nvPr>
            <p:ph idx="1"/>
          </p:nvPr>
        </p:nvSpPr>
        <p:spPr>
          <a:xfrm>
            <a:off x="457200" y="966402"/>
            <a:ext cx="8229600" cy="5384237"/>
          </a:xfrm>
        </p:spPr>
        <p:txBody>
          <a:bodyPr>
            <a:normAutofit/>
          </a:bodyPr>
          <a:lstStyle/>
          <a:p>
            <a:r>
              <a:rPr lang="en-US" sz="2400" dirty="0"/>
              <a:t>Young children missing school and friends</a:t>
            </a:r>
          </a:p>
          <a:p>
            <a:r>
              <a:rPr lang="en-US" sz="2400" dirty="0"/>
              <a:t>Adolescence – time of individuation, separation, more independence….now stuck at home with parents knowing their every move!</a:t>
            </a:r>
          </a:p>
          <a:p>
            <a:r>
              <a:rPr lang="en-US" sz="2400" dirty="0"/>
              <a:t>Importance of peer relationships in </a:t>
            </a:r>
          </a:p>
          <a:p>
            <a:r>
              <a:rPr lang="en-US" sz="2400" dirty="0"/>
              <a:t>Not able to engage in activities that connect </a:t>
            </a:r>
          </a:p>
          <a:p>
            <a:pPr>
              <a:buNone/>
            </a:pPr>
            <a:r>
              <a:rPr lang="en-US" sz="2400" dirty="0"/>
              <a:t>     young people and give sense of enjoyment &amp; achievement</a:t>
            </a:r>
          </a:p>
          <a:p>
            <a:r>
              <a:rPr lang="en-US" sz="2400" dirty="0"/>
              <a:t>Young Adults – home from university when they were gaining more independence</a:t>
            </a:r>
          </a:p>
          <a:p>
            <a:r>
              <a:rPr lang="en-US" sz="2400" dirty="0"/>
              <a:t>Young people taking on caring roles for parents</a:t>
            </a:r>
          </a:p>
          <a:p>
            <a:r>
              <a:rPr lang="en-US" sz="2400" dirty="0"/>
              <a:t>Increased family conflict </a:t>
            </a:r>
          </a:p>
          <a:p>
            <a:r>
              <a:rPr lang="en-US" sz="2400" dirty="0"/>
              <a:t>Managing relationships online and social media</a:t>
            </a:r>
          </a:p>
        </p:txBody>
      </p:sp>
      <p:pic>
        <p:nvPicPr>
          <p:cNvPr id="4" name="Picture 3"/>
          <p:cNvPicPr>
            <a:picLocks noChangeAspect="1"/>
          </p:cNvPicPr>
          <p:nvPr/>
        </p:nvPicPr>
        <p:blipFill>
          <a:blip r:embed="rId2"/>
          <a:stretch>
            <a:fillRect/>
          </a:stretch>
        </p:blipFill>
        <p:spPr>
          <a:xfrm>
            <a:off x="6819335" y="4426612"/>
            <a:ext cx="2172970" cy="1454632"/>
          </a:xfrm>
          <a:prstGeom prst="rect">
            <a:avLst/>
          </a:prstGeom>
        </p:spPr>
      </p:pic>
      <p:pic>
        <p:nvPicPr>
          <p:cNvPr id="5" name="Picture 4"/>
          <p:cNvPicPr>
            <a:picLocks noChangeAspect="1"/>
          </p:cNvPicPr>
          <p:nvPr/>
        </p:nvPicPr>
        <p:blipFill>
          <a:blip r:embed="rId3"/>
          <a:stretch>
            <a:fillRect/>
          </a:stretch>
        </p:blipFill>
        <p:spPr>
          <a:xfrm>
            <a:off x="6474483" y="2160699"/>
            <a:ext cx="1431337" cy="1278661"/>
          </a:xfrm>
          <a:prstGeom prst="rect">
            <a:avLst/>
          </a:prstGeom>
        </p:spPr>
      </p:pic>
      <p:sp>
        <p:nvSpPr>
          <p:cNvPr id="7" name="Slide Number Placeholder 6"/>
          <p:cNvSpPr>
            <a:spLocks noGrp="1"/>
          </p:cNvSpPr>
          <p:nvPr>
            <p:ph type="sldNum" sz="quarter" idx="12"/>
          </p:nvPr>
        </p:nvSpPr>
        <p:spPr/>
        <p:txBody>
          <a:bodyPr/>
          <a:lstStyle/>
          <a:p>
            <a:fld id="{9A4BA6B1-4F1F-E942-813F-B7AD6029673A}" type="slidenum">
              <a:rPr lang="en-US" smtClean="0"/>
              <a:t>20</a:t>
            </a:fld>
            <a:endParaRPr lang="en-US"/>
          </a:p>
        </p:txBody>
      </p:sp>
      <p:sp>
        <p:nvSpPr>
          <p:cNvPr id="8" name="Footer Placeholder 7"/>
          <p:cNvSpPr>
            <a:spLocks noGrp="1"/>
          </p:cNvSpPr>
          <p:nvPr>
            <p:ph type="ftr" sz="quarter" idx="11"/>
          </p:nvPr>
        </p:nvSpPr>
        <p:spPr/>
        <p:txBody>
          <a:bodyPr/>
          <a:lstStyle/>
          <a:p>
            <a:r>
              <a:rPr lang="en-US"/>
              <a:t>Emma Silver 2020</a:t>
            </a:r>
          </a:p>
        </p:txBody>
      </p:sp>
      <p:pic>
        <p:nvPicPr>
          <p:cNvPr id="9" name="Picture 8"/>
          <p:cNvPicPr>
            <a:picLocks noChangeAspect="1"/>
          </p:cNvPicPr>
          <p:nvPr/>
        </p:nvPicPr>
        <p:blipFill>
          <a:blip r:embed="rId4"/>
          <a:stretch>
            <a:fillRect/>
          </a:stretch>
        </p:blipFill>
        <p:spPr>
          <a:xfrm>
            <a:off x="7682458" y="-1"/>
            <a:ext cx="1461542" cy="11571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9901"/>
          </a:xfrm>
        </p:spPr>
        <p:txBody>
          <a:bodyPr>
            <a:normAutofit fontScale="90000"/>
          </a:bodyPr>
          <a:lstStyle/>
          <a:p>
            <a:r>
              <a:rPr lang="en-US" dirty="0"/>
              <a:t>Family Relationships in Lockdown</a:t>
            </a:r>
          </a:p>
        </p:txBody>
      </p:sp>
      <p:sp>
        <p:nvSpPr>
          <p:cNvPr id="3" name="Content Placeholder 2"/>
          <p:cNvSpPr>
            <a:spLocks noGrp="1"/>
          </p:cNvSpPr>
          <p:nvPr>
            <p:ph idx="1"/>
          </p:nvPr>
        </p:nvSpPr>
        <p:spPr>
          <a:xfrm>
            <a:off x="457200" y="1021626"/>
            <a:ext cx="8229600" cy="5104538"/>
          </a:xfrm>
        </p:spPr>
        <p:txBody>
          <a:bodyPr/>
          <a:lstStyle/>
          <a:p>
            <a:pPr>
              <a:buNone/>
            </a:pPr>
            <a:r>
              <a:rPr lang="en-US" dirty="0"/>
              <a:t>Opportunities to spend time together…</a:t>
            </a:r>
          </a:p>
          <a:p>
            <a:pPr>
              <a:buNone/>
            </a:pPr>
            <a:r>
              <a:rPr lang="en-US" dirty="0"/>
              <a:t>But… </a:t>
            </a:r>
          </a:p>
          <a:p>
            <a:pPr>
              <a:buNone/>
            </a:pPr>
            <a:r>
              <a:rPr lang="en-US" dirty="0"/>
              <a:t>Heightened emotions, parental </a:t>
            </a:r>
          </a:p>
          <a:p>
            <a:pPr>
              <a:buNone/>
            </a:pPr>
            <a:r>
              <a:rPr lang="en-US" dirty="0"/>
              <a:t>stress and MH – harder to consider the minds of </a:t>
            </a:r>
          </a:p>
          <a:p>
            <a:pPr>
              <a:buNone/>
            </a:pPr>
            <a:r>
              <a:rPr lang="en-US" dirty="0"/>
              <a:t>others</a:t>
            </a:r>
          </a:p>
          <a:p>
            <a:pPr>
              <a:buNone/>
            </a:pPr>
            <a:endParaRPr lang="en-US" dirty="0"/>
          </a:p>
          <a:p>
            <a:r>
              <a:rPr lang="en-US" dirty="0"/>
              <a:t>Adapting to change – </a:t>
            </a:r>
          </a:p>
          <a:p>
            <a:pPr>
              <a:buNone/>
            </a:pPr>
            <a:r>
              <a:rPr lang="en-US" dirty="0"/>
              <a:t>does everyone know what’s </a:t>
            </a:r>
          </a:p>
          <a:p>
            <a:pPr>
              <a:buNone/>
            </a:pPr>
            <a:r>
              <a:rPr lang="en-US" dirty="0"/>
              <a:t>expected of them in the home?</a:t>
            </a:r>
          </a:p>
          <a:p>
            <a:pPr>
              <a:buNone/>
            </a:pPr>
            <a:endParaRPr lang="en-US" dirty="0"/>
          </a:p>
        </p:txBody>
      </p:sp>
      <p:pic>
        <p:nvPicPr>
          <p:cNvPr id="5" name="Picture 4"/>
          <p:cNvPicPr>
            <a:picLocks noChangeAspect="1"/>
          </p:cNvPicPr>
          <p:nvPr/>
        </p:nvPicPr>
        <p:blipFill>
          <a:blip r:embed="rId2"/>
          <a:stretch>
            <a:fillRect/>
          </a:stretch>
        </p:blipFill>
        <p:spPr>
          <a:xfrm>
            <a:off x="6436962" y="4971898"/>
            <a:ext cx="2590800" cy="1886102"/>
          </a:xfrm>
          <a:prstGeom prst="rect">
            <a:avLst/>
          </a:prstGeom>
        </p:spPr>
      </p:pic>
      <p:pic>
        <p:nvPicPr>
          <p:cNvPr id="6" name="Picture 5"/>
          <p:cNvPicPr>
            <a:picLocks noChangeAspect="1"/>
          </p:cNvPicPr>
          <p:nvPr/>
        </p:nvPicPr>
        <p:blipFill>
          <a:blip r:embed="rId3"/>
          <a:stretch>
            <a:fillRect/>
          </a:stretch>
        </p:blipFill>
        <p:spPr>
          <a:xfrm>
            <a:off x="6962118" y="1021625"/>
            <a:ext cx="2181882" cy="1265260"/>
          </a:xfrm>
          <a:prstGeom prst="rect">
            <a:avLst/>
          </a:prstGeom>
        </p:spPr>
      </p:pic>
      <p:pic>
        <p:nvPicPr>
          <p:cNvPr id="7" name="Picture 6"/>
          <p:cNvPicPr>
            <a:picLocks noChangeAspect="1"/>
          </p:cNvPicPr>
          <p:nvPr/>
        </p:nvPicPr>
        <p:blipFill>
          <a:blip r:embed="rId4"/>
          <a:stretch>
            <a:fillRect/>
          </a:stretch>
        </p:blipFill>
        <p:spPr>
          <a:xfrm>
            <a:off x="6440838" y="3291888"/>
            <a:ext cx="2474562" cy="1553926"/>
          </a:xfrm>
          <a:prstGeom prst="rect">
            <a:avLst/>
          </a:prstGeom>
        </p:spPr>
      </p:pic>
      <p:sp>
        <p:nvSpPr>
          <p:cNvPr id="8" name="Slide Number Placeholder 7"/>
          <p:cNvSpPr>
            <a:spLocks noGrp="1"/>
          </p:cNvSpPr>
          <p:nvPr>
            <p:ph type="sldNum" sz="quarter" idx="12"/>
          </p:nvPr>
        </p:nvSpPr>
        <p:spPr/>
        <p:txBody>
          <a:bodyPr/>
          <a:lstStyle/>
          <a:p>
            <a:fld id="{9A4BA6B1-4F1F-E942-813F-B7AD6029673A}" type="slidenum">
              <a:rPr lang="en-US" smtClean="0"/>
              <a:t>21</a:t>
            </a:fld>
            <a:endParaRPr lang="en-US"/>
          </a:p>
        </p:txBody>
      </p:sp>
      <p:sp>
        <p:nvSpPr>
          <p:cNvPr id="9" name="Footer Placeholder 8"/>
          <p:cNvSpPr>
            <a:spLocks noGrp="1"/>
          </p:cNvSpPr>
          <p:nvPr>
            <p:ph type="ftr" sz="quarter" idx="11"/>
          </p:nvPr>
        </p:nvSpPr>
        <p:spPr/>
        <p:txBody>
          <a:bodyPr/>
          <a:lstStyle/>
          <a:p>
            <a:r>
              <a:rPr lang="en-US"/>
              <a:t>Emma Silver 2020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4598"/>
          </a:xfrm>
        </p:spPr>
        <p:txBody>
          <a:bodyPr/>
          <a:lstStyle/>
          <a:p>
            <a:r>
              <a:rPr lang="en-US" dirty="0"/>
              <a:t>Psychological Impact of </a:t>
            </a:r>
            <a:r>
              <a:rPr lang="en-US" dirty="0" err="1"/>
              <a:t>Covid</a:t>
            </a:r>
            <a:endParaRPr lang="en-US" dirty="0"/>
          </a:p>
        </p:txBody>
      </p:sp>
      <p:sp>
        <p:nvSpPr>
          <p:cNvPr id="3" name="Content Placeholder 2"/>
          <p:cNvSpPr>
            <a:spLocks noGrp="1"/>
          </p:cNvSpPr>
          <p:nvPr>
            <p:ph idx="1"/>
          </p:nvPr>
        </p:nvSpPr>
        <p:spPr>
          <a:xfrm>
            <a:off x="457200" y="1352962"/>
            <a:ext cx="8229600" cy="4773201"/>
          </a:xfrm>
        </p:spPr>
        <p:txBody>
          <a:bodyPr>
            <a:normAutofit fontScale="92500" lnSpcReduction="10000"/>
          </a:bodyPr>
          <a:lstStyle/>
          <a:p>
            <a:pPr>
              <a:buNone/>
            </a:pPr>
            <a:r>
              <a:rPr lang="en-US" b="1" dirty="0"/>
              <a:t>Not knowing </a:t>
            </a:r>
            <a:r>
              <a:rPr lang="en-US" dirty="0"/>
              <a:t>when: </a:t>
            </a:r>
          </a:p>
          <a:p>
            <a:pPr lvl="1"/>
            <a:r>
              <a:rPr lang="en-US" dirty="0"/>
              <a:t>Lockdown will end… and what that will look like</a:t>
            </a:r>
          </a:p>
          <a:p>
            <a:pPr lvl="1"/>
            <a:r>
              <a:rPr lang="en-US" dirty="0"/>
              <a:t>when school will re-start</a:t>
            </a:r>
          </a:p>
          <a:p>
            <a:pPr lvl="1"/>
            <a:r>
              <a:rPr lang="en-US" dirty="0"/>
              <a:t>about outcomes of non-exams</a:t>
            </a:r>
          </a:p>
          <a:p>
            <a:pPr lvl="1"/>
            <a:r>
              <a:rPr lang="en-US" dirty="0"/>
              <a:t>about parents’ work</a:t>
            </a:r>
          </a:p>
          <a:p>
            <a:pPr lvl="1"/>
            <a:r>
              <a:rPr lang="en-US" dirty="0"/>
              <a:t>about university next year…</a:t>
            </a:r>
          </a:p>
          <a:p>
            <a:pPr>
              <a:buNone/>
            </a:pPr>
            <a:r>
              <a:rPr lang="en-US" b="1" dirty="0"/>
              <a:t>Uncertainty &amp; lack of control is associated </a:t>
            </a:r>
          </a:p>
          <a:p>
            <a:pPr>
              <a:buNone/>
            </a:pPr>
            <a:r>
              <a:rPr lang="en-US" b="1" dirty="0"/>
              <a:t>psychological problems</a:t>
            </a:r>
          </a:p>
          <a:p>
            <a:pPr>
              <a:buNone/>
            </a:pPr>
            <a:r>
              <a:rPr lang="en-US" dirty="0"/>
              <a:t>Affecting those already diagnosed with mental</a:t>
            </a:r>
          </a:p>
          <a:p>
            <a:pPr>
              <a:buNone/>
            </a:pPr>
            <a:r>
              <a:rPr lang="en-US" dirty="0"/>
              <a:t>health problems and those with no previous</a:t>
            </a:r>
          </a:p>
          <a:p>
            <a:pPr>
              <a:buNone/>
            </a:pPr>
            <a:r>
              <a:rPr lang="en-US" dirty="0"/>
              <a:t>difficulties </a:t>
            </a:r>
          </a:p>
        </p:txBody>
      </p:sp>
      <p:sp>
        <p:nvSpPr>
          <p:cNvPr id="4" name="Slide Number Placeholder 3"/>
          <p:cNvSpPr>
            <a:spLocks noGrp="1"/>
          </p:cNvSpPr>
          <p:nvPr>
            <p:ph type="sldNum" sz="quarter" idx="12"/>
          </p:nvPr>
        </p:nvSpPr>
        <p:spPr/>
        <p:txBody>
          <a:bodyPr/>
          <a:lstStyle/>
          <a:p>
            <a:fld id="{9A4BA6B1-4F1F-E942-813F-B7AD6029673A}" type="slidenum">
              <a:rPr lang="en-US" smtClean="0"/>
              <a:t>22</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4678"/>
          </a:xfrm>
        </p:spPr>
        <p:txBody>
          <a:bodyPr>
            <a:normAutofit fontScale="90000"/>
          </a:bodyPr>
          <a:lstStyle/>
          <a:p>
            <a:r>
              <a:rPr lang="en-US" dirty="0"/>
              <a:t>Psychological Impact</a:t>
            </a:r>
          </a:p>
        </p:txBody>
      </p:sp>
      <p:sp>
        <p:nvSpPr>
          <p:cNvPr id="3" name="Content Placeholder 2"/>
          <p:cNvSpPr>
            <a:spLocks noGrp="1"/>
          </p:cNvSpPr>
          <p:nvPr>
            <p:ph idx="1"/>
          </p:nvPr>
        </p:nvSpPr>
        <p:spPr>
          <a:xfrm>
            <a:off x="457200" y="966402"/>
            <a:ext cx="8229600" cy="5159762"/>
          </a:xfrm>
        </p:spPr>
        <p:txBody>
          <a:bodyPr>
            <a:normAutofit/>
          </a:bodyPr>
          <a:lstStyle/>
          <a:p>
            <a:r>
              <a:rPr lang="en-US" sz="2800" dirty="0"/>
              <a:t>Seeing a deterioration in people already suffering with depression, anxiety, OCD, PTSD, addictions, sleep problems </a:t>
            </a:r>
          </a:p>
          <a:p>
            <a:r>
              <a:rPr lang="en-US" sz="2800" dirty="0"/>
              <a:t>Psychological distress and symptoms that they have never experienced previously – need to reassure that it’s not unusual to experience distress in such a situation, and direct them to access appropriate support </a:t>
            </a:r>
          </a:p>
        </p:txBody>
      </p:sp>
      <p:pic>
        <p:nvPicPr>
          <p:cNvPr id="4" name="Picture 3"/>
          <p:cNvPicPr>
            <a:picLocks noChangeAspect="1"/>
          </p:cNvPicPr>
          <p:nvPr/>
        </p:nvPicPr>
        <p:blipFill>
          <a:blip r:embed="rId2"/>
          <a:stretch>
            <a:fillRect/>
          </a:stretch>
        </p:blipFill>
        <p:spPr>
          <a:xfrm>
            <a:off x="0" y="4702175"/>
            <a:ext cx="2654300" cy="2019300"/>
          </a:xfrm>
          <a:prstGeom prst="rect">
            <a:avLst/>
          </a:prstGeom>
        </p:spPr>
      </p:pic>
      <p:pic>
        <p:nvPicPr>
          <p:cNvPr id="6" name="Picture 5"/>
          <p:cNvPicPr>
            <a:picLocks noChangeAspect="1"/>
          </p:cNvPicPr>
          <p:nvPr/>
        </p:nvPicPr>
        <p:blipFill>
          <a:blip r:embed="rId3"/>
          <a:stretch>
            <a:fillRect/>
          </a:stretch>
        </p:blipFill>
        <p:spPr>
          <a:xfrm>
            <a:off x="2654300" y="4702175"/>
            <a:ext cx="2692400" cy="1879600"/>
          </a:xfrm>
          <a:prstGeom prst="rect">
            <a:avLst/>
          </a:prstGeom>
        </p:spPr>
      </p:pic>
      <p:sp>
        <p:nvSpPr>
          <p:cNvPr id="7" name="Slide Number Placeholder 6"/>
          <p:cNvSpPr>
            <a:spLocks noGrp="1"/>
          </p:cNvSpPr>
          <p:nvPr>
            <p:ph type="sldNum" sz="quarter" idx="12"/>
          </p:nvPr>
        </p:nvSpPr>
        <p:spPr/>
        <p:txBody>
          <a:bodyPr/>
          <a:lstStyle/>
          <a:p>
            <a:fld id="{9A4BA6B1-4F1F-E942-813F-B7AD6029673A}" type="slidenum">
              <a:rPr lang="en-US" smtClean="0"/>
              <a:t>23</a:t>
            </a:fld>
            <a:endParaRPr lang="en-US"/>
          </a:p>
        </p:txBody>
      </p:sp>
      <p:sp>
        <p:nvSpPr>
          <p:cNvPr id="8" name="Footer Placeholder 7"/>
          <p:cNvSpPr>
            <a:spLocks noGrp="1"/>
          </p:cNvSpPr>
          <p:nvPr>
            <p:ph type="ftr" sz="quarter" idx="11"/>
          </p:nvPr>
        </p:nvSpPr>
        <p:spPr/>
        <p:txBody>
          <a:bodyPr/>
          <a:lstStyle/>
          <a:p>
            <a:r>
              <a:rPr lang="en-US"/>
              <a:t>Emma Silver 2020</a:t>
            </a:r>
          </a:p>
        </p:txBody>
      </p:sp>
      <p:pic>
        <p:nvPicPr>
          <p:cNvPr id="9" name="Picture 8"/>
          <p:cNvPicPr>
            <a:picLocks noChangeAspect="1"/>
          </p:cNvPicPr>
          <p:nvPr/>
        </p:nvPicPr>
        <p:blipFill>
          <a:blip r:embed="rId4"/>
          <a:stretch>
            <a:fillRect/>
          </a:stretch>
        </p:blipFill>
        <p:spPr>
          <a:xfrm>
            <a:off x="5054600" y="4562475"/>
            <a:ext cx="4089400" cy="20193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Bereavement Response</a:t>
            </a:r>
          </a:p>
        </p:txBody>
      </p:sp>
      <p:sp>
        <p:nvSpPr>
          <p:cNvPr id="3" name="Content Placeholder 2"/>
          <p:cNvSpPr>
            <a:spLocks noGrp="1"/>
          </p:cNvSpPr>
          <p:nvPr>
            <p:ph idx="1"/>
          </p:nvPr>
        </p:nvSpPr>
        <p:spPr/>
        <p:txBody>
          <a:bodyPr/>
          <a:lstStyle/>
          <a:p>
            <a:r>
              <a:rPr lang="en-US" dirty="0"/>
              <a:t>Clear strategy prepared for range of scenarios – death of pupil, parent, staff member. </a:t>
            </a:r>
          </a:p>
          <a:p>
            <a:r>
              <a:rPr lang="en-US" dirty="0"/>
              <a:t>Support for bereaved staff</a:t>
            </a:r>
          </a:p>
          <a:p>
            <a:r>
              <a:rPr lang="en-US" dirty="0"/>
              <a:t>Information prepared on support systems </a:t>
            </a:r>
          </a:p>
          <a:p>
            <a:r>
              <a:rPr lang="en-US" dirty="0"/>
              <a:t>Information on bereavement and support services for families and young people</a:t>
            </a:r>
          </a:p>
        </p:txBody>
      </p:sp>
      <p:sp>
        <p:nvSpPr>
          <p:cNvPr id="4" name="Footer Placeholder 3"/>
          <p:cNvSpPr>
            <a:spLocks noGrp="1"/>
          </p:cNvSpPr>
          <p:nvPr>
            <p:ph type="ftr" sz="quarter" idx="11"/>
          </p:nvPr>
        </p:nvSpPr>
        <p:spPr/>
        <p:txBody>
          <a:bodyPr/>
          <a:lstStyle/>
          <a:p>
            <a:r>
              <a:rPr lang="en-US"/>
              <a:t>Emma Silver 2020</a:t>
            </a:r>
          </a:p>
        </p:txBody>
      </p:sp>
      <p:sp>
        <p:nvSpPr>
          <p:cNvPr id="5" name="Slide Number Placeholder 4"/>
          <p:cNvSpPr>
            <a:spLocks noGrp="1"/>
          </p:cNvSpPr>
          <p:nvPr>
            <p:ph type="sldNum" sz="quarter" idx="12"/>
          </p:nvPr>
        </p:nvSpPr>
        <p:spPr/>
        <p:txBody>
          <a:bodyPr/>
          <a:lstStyle/>
          <a:p>
            <a:fld id="{9A4BA6B1-4F1F-E942-813F-B7AD6029673A}"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42584"/>
          </a:xfrm>
        </p:spPr>
        <p:txBody>
          <a:bodyPr>
            <a:normAutofit/>
          </a:bodyPr>
          <a:lstStyle/>
          <a:p>
            <a:r>
              <a:rPr lang="en-US" sz="3600" dirty="0"/>
              <a:t>Bereavement Resources for Schools</a:t>
            </a:r>
          </a:p>
        </p:txBody>
      </p:sp>
      <p:sp>
        <p:nvSpPr>
          <p:cNvPr id="3" name="Content Placeholder 2"/>
          <p:cNvSpPr>
            <a:spLocks noGrp="1"/>
          </p:cNvSpPr>
          <p:nvPr>
            <p:ph idx="1"/>
          </p:nvPr>
        </p:nvSpPr>
        <p:spPr>
          <a:xfrm>
            <a:off x="457200" y="1157112"/>
            <a:ext cx="8229600" cy="4969052"/>
          </a:xfrm>
        </p:spPr>
        <p:txBody>
          <a:bodyPr>
            <a:normAutofit fontScale="47500" lnSpcReduction="20000"/>
          </a:bodyPr>
          <a:lstStyle/>
          <a:p>
            <a:pPr>
              <a:buNone/>
            </a:pPr>
            <a:r>
              <a:rPr lang="en-US" dirty="0"/>
              <a:t>1. This has good information about how to support grieving children in education with guidelines for how to understand the responses of and talk to children of different ages/developmental stages: </a:t>
            </a:r>
            <a:r>
              <a:rPr lang="en-US" dirty="0">
                <a:hlinkClick r:id="rId2"/>
              </a:rPr>
              <a:t>https://www.winstonswish.org/wp-content/uploads/2019/06/Guide-to-supporting-grieving-children-in-education.pdf</a:t>
            </a:r>
            <a:endParaRPr lang="en-US" dirty="0"/>
          </a:p>
          <a:p>
            <a:endParaRPr lang="en-US" dirty="0"/>
          </a:p>
          <a:p>
            <a:pPr>
              <a:buNone/>
            </a:pPr>
            <a:r>
              <a:rPr lang="en-US" dirty="0"/>
              <a:t>2. This is a whole school strategy in responding to a death – give guidance for schools: </a:t>
            </a:r>
            <a:r>
              <a:rPr lang="en-US" dirty="0">
                <a:hlinkClick r:id="rId3"/>
              </a:rPr>
              <a:t>https://www.winstonswish.org/wp-content/uploads/2019/06/Strategy-for-schools.pdf</a:t>
            </a:r>
            <a:endParaRPr lang="en-US" dirty="0"/>
          </a:p>
          <a:p>
            <a:endParaRPr lang="en-US" dirty="0"/>
          </a:p>
          <a:p>
            <a:pPr>
              <a:buNone/>
            </a:pPr>
            <a:r>
              <a:rPr lang="en-US" dirty="0"/>
              <a:t>3. This is useful in the current context of Covid-19 as it gives ideas about managing arrangements</a:t>
            </a:r>
          </a:p>
          <a:p>
            <a:pPr>
              <a:buNone/>
            </a:pPr>
            <a:r>
              <a:rPr lang="en-US" dirty="0"/>
              <a:t>     remotely. It also offers direct support to young people, parents and schools: </a:t>
            </a:r>
            <a:r>
              <a:rPr lang="en-US" dirty="0">
                <a:hlinkClick r:id="rId4"/>
              </a:rPr>
              <a:t>https://www.winstonswish.org/coronavirus/</a:t>
            </a:r>
            <a:endParaRPr lang="en-US" dirty="0"/>
          </a:p>
          <a:p>
            <a:endParaRPr lang="en-US" dirty="0"/>
          </a:p>
          <a:p>
            <a:pPr>
              <a:buNone/>
            </a:pPr>
            <a:r>
              <a:rPr lang="en-US" dirty="0"/>
              <a:t>4. These are other support services with good advice and support for both adults and children. They have phone support and online support:</a:t>
            </a:r>
          </a:p>
          <a:p>
            <a:pPr>
              <a:buNone/>
            </a:pPr>
            <a:r>
              <a:rPr lang="en-US" dirty="0"/>
              <a:t>         </a:t>
            </a:r>
            <a:r>
              <a:rPr lang="en-US" dirty="0">
                <a:hlinkClick r:id="rId5"/>
              </a:rPr>
              <a:t>https://www.cruse.org.uk/get-help/coronavirus-dealing-bereavement-and-grief</a:t>
            </a:r>
            <a:endParaRPr lang="en-US" dirty="0"/>
          </a:p>
          <a:p>
            <a:r>
              <a:rPr lang="en-US" dirty="0"/>
              <a:t> </a:t>
            </a:r>
            <a:r>
              <a:rPr lang="en-US" dirty="0">
                <a:hlinkClick r:id="rId6"/>
              </a:rPr>
              <a:t>https://www.griefencounter.org.uk/child-bereavement-support/advice-and-information/</a:t>
            </a:r>
            <a:r>
              <a:rPr lang="en-US" dirty="0"/>
              <a:t> </a:t>
            </a:r>
          </a:p>
          <a:p>
            <a:r>
              <a:rPr lang="en-US" dirty="0">
                <a:hlinkClick r:id="rId7"/>
              </a:rPr>
              <a:t>https://youngminds.org.uk/find-help/for-parents/parents-guide-to-support-a-z/parents-guide-to-support-grief-and-loss/#how-can-i-help-my-child</a:t>
            </a:r>
            <a:r>
              <a:rPr lang="en-US" dirty="0"/>
              <a:t>?</a:t>
            </a:r>
          </a:p>
          <a:p>
            <a:endParaRPr lang="en-US" dirty="0"/>
          </a:p>
          <a:p>
            <a:r>
              <a:rPr lang="en-US" dirty="0"/>
              <a:t>This one is good information for young people about grief: </a:t>
            </a:r>
            <a:r>
              <a:rPr lang="en-US" dirty="0">
                <a:hlinkClick r:id="rId8"/>
              </a:rPr>
              <a:t>https://youngminds.org.uk/find-help/feelings-and-symptoms/grief-and-loss/</a:t>
            </a:r>
            <a:endParaRPr lang="en-US" dirty="0"/>
          </a:p>
          <a:p>
            <a:endParaRPr lang="en-US" dirty="0"/>
          </a:p>
        </p:txBody>
      </p:sp>
      <p:sp>
        <p:nvSpPr>
          <p:cNvPr id="4" name="Footer Placeholder 3"/>
          <p:cNvSpPr>
            <a:spLocks noGrp="1"/>
          </p:cNvSpPr>
          <p:nvPr>
            <p:ph type="ftr" sz="quarter" idx="11"/>
          </p:nvPr>
        </p:nvSpPr>
        <p:spPr/>
        <p:txBody>
          <a:bodyPr/>
          <a:lstStyle/>
          <a:p>
            <a:r>
              <a:rPr lang="en-US"/>
              <a:t>Emma Silver 2020</a:t>
            </a:r>
          </a:p>
        </p:txBody>
      </p:sp>
      <p:sp>
        <p:nvSpPr>
          <p:cNvPr id="5" name="Slide Number Placeholder 4"/>
          <p:cNvSpPr>
            <a:spLocks noGrp="1"/>
          </p:cNvSpPr>
          <p:nvPr>
            <p:ph type="sldNum" sz="quarter" idx="12"/>
          </p:nvPr>
        </p:nvSpPr>
        <p:spPr/>
        <p:txBody>
          <a:bodyPr/>
          <a:lstStyle/>
          <a:p>
            <a:fld id="{9A4BA6B1-4F1F-E942-813F-B7AD6029673A}"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br>
              <a:rPr lang="en-US" dirty="0"/>
            </a:br>
            <a:r>
              <a:rPr lang="en-US" dirty="0"/>
              <a:t>The psychological well being of our young people is everyone’s business…</a:t>
            </a:r>
            <a:br>
              <a:rPr lang="en-US" dirty="0"/>
            </a:br>
            <a:endParaRPr lang="en-GB" dirty="0"/>
          </a:p>
        </p:txBody>
      </p:sp>
      <p:pic>
        <p:nvPicPr>
          <p:cNvPr id="6" name="Content Placeholder 5" descr="cracks.jpe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605910" y="1681985"/>
            <a:ext cx="8080890" cy="4444178"/>
          </a:xfrm>
        </p:spPr>
      </p:pic>
      <p:sp>
        <p:nvSpPr>
          <p:cNvPr id="4" name="Footer Placeholder 3"/>
          <p:cNvSpPr>
            <a:spLocks noGrp="1"/>
          </p:cNvSpPr>
          <p:nvPr>
            <p:ph type="ftr" sz="quarter" idx="11"/>
          </p:nvPr>
        </p:nvSpPr>
        <p:spPr/>
        <p:txBody>
          <a:bodyPr/>
          <a:lstStyle/>
          <a:p>
            <a:r>
              <a:rPr lang="en-US"/>
              <a:t>Emma Silver 2020</a:t>
            </a:r>
            <a:endParaRPr lang="en-US" dirty="0"/>
          </a:p>
        </p:txBody>
      </p:sp>
      <p:pic>
        <p:nvPicPr>
          <p:cNvPr id="8" name="Picture 7" descr="fall-protection-sign-400p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165270"/>
            <a:ext cx="3810000" cy="2752725"/>
          </a:xfrm>
          <a:prstGeom prst="rect">
            <a:avLst/>
          </a:prstGeom>
        </p:spPr>
      </p:pic>
      <p:sp>
        <p:nvSpPr>
          <p:cNvPr id="7" name="Slide Number Placeholder 6"/>
          <p:cNvSpPr>
            <a:spLocks noGrp="1"/>
          </p:cNvSpPr>
          <p:nvPr>
            <p:ph type="sldNum" sz="quarter" idx="12"/>
          </p:nvPr>
        </p:nvSpPr>
        <p:spPr/>
        <p:txBody>
          <a:bodyPr/>
          <a:lstStyle/>
          <a:p>
            <a:fld id="{9A4BA6B1-4F1F-E942-813F-B7AD6029673A}" type="slidenum">
              <a:rPr lang="en-US" smtClean="0"/>
              <a:t>26</a:t>
            </a:fld>
            <a:endParaRPr lang="en-US"/>
          </a:p>
        </p:txBody>
      </p:sp>
      <p:pic>
        <p:nvPicPr>
          <p:cNvPr id="9" name="Picture 8"/>
          <p:cNvPicPr>
            <a:picLocks noChangeAspect="1"/>
          </p:cNvPicPr>
          <p:nvPr/>
        </p:nvPicPr>
        <p:blipFill>
          <a:blip r:embed="rId5"/>
          <a:stretch>
            <a:fillRect/>
          </a:stretch>
        </p:blipFill>
        <p:spPr>
          <a:xfrm>
            <a:off x="605910" y="1681985"/>
            <a:ext cx="2616725" cy="17476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2006"/>
          </a:xfrm>
        </p:spPr>
        <p:txBody>
          <a:bodyPr>
            <a:noAutofit/>
          </a:bodyPr>
          <a:lstStyle/>
          <a:p>
            <a:r>
              <a:rPr lang="en-US" sz="3200" dirty="0">
                <a:solidFill>
                  <a:schemeClr val="accent1"/>
                </a:solidFill>
              </a:rPr>
              <a:t>National Context: Schools &amp; Mental Health </a:t>
            </a:r>
            <a:r>
              <a:rPr lang="en-US" sz="3200" dirty="0">
                <a:solidFill>
                  <a:srgbClr val="008000"/>
                </a:solidFill>
              </a:rPr>
              <a:t>Green Paper 2018</a:t>
            </a:r>
          </a:p>
        </p:txBody>
      </p:sp>
      <p:sp>
        <p:nvSpPr>
          <p:cNvPr id="3" name="Content Placeholder 2"/>
          <p:cNvSpPr>
            <a:spLocks noGrp="1"/>
          </p:cNvSpPr>
          <p:nvPr>
            <p:ph idx="1"/>
          </p:nvPr>
        </p:nvSpPr>
        <p:spPr>
          <a:xfrm>
            <a:off x="457200" y="1514615"/>
            <a:ext cx="8229600" cy="4611549"/>
          </a:xfrm>
        </p:spPr>
        <p:txBody>
          <a:bodyPr>
            <a:normAutofit fontScale="40000" lnSpcReduction="20000"/>
          </a:bodyPr>
          <a:lstStyle/>
          <a:p>
            <a:pPr>
              <a:buNone/>
            </a:pPr>
            <a:r>
              <a:rPr lang="en-US" sz="6000" b="1" dirty="0"/>
              <a:t>Mental Health Lead in every school by 2025</a:t>
            </a:r>
          </a:p>
          <a:p>
            <a:pPr lvl="1"/>
            <a:r>
              <a:rPr lang="en-US" sz="5000" dirty="0"/>
              <a:t>Oversee the help school gives to pupils with Mental Health problems</a:t>
            </a:r>
          </a:p>
          <a:p>
            <a:pPr lvl="1"/>
            <a:r>
              <a:rPr lang="en-US" sz="5000" dirty="0"/>
              <a:t>Help staff to spot signs of difficulties</a:t>
            </a:r>
          </a:p>
          <a:p>
            <a:pPr lvl="1"/>
            <a:r>
              <a:rPr lang="en-US" sz="5000" dirty="0"/>
              <a:t>Offer advice to staff about Mental Health</a:t>
            </a:r>
          </a:p>
          <a:p>
            <a:pPr lvl="1"/>
            <a:r>
              <a:rPr lang="en-US" sz="5000" dirty="0"/>
              <a:t>Help with referral of pupils to specialist services</a:t>
            </a:r>
          </a:p>
          <a:p>
            <a:pPr lvl="1"/>
            <a:r>
              <a:rPr lang="en-US" sz="5000" dirty="0"/>
              <a:t>Plan to ask people’s advice on how pupils learn about Mental Health in school </a:t>
            </a:r>
          </a:p>
          <a:p>
            <a:pPr lvl="1">
              <a:buNone/>
            </a:pPr>
            <a:endParaRPr lang="en-US" sz="6000" dirty="0"/>
          </a:p>
          <a:p>
            <a:r>
              <a:rPr lang="en-US" sz="6000" dirty="0"/>
              <a:t>Mental Health Support Teams in school:</a:t>
            </a:r>
          </a:p>
          <a:p>
            <a:pPr lvl="1"/>
            <a:r>
              <a:rPr lang="en-US" sz="5000" dirty="0"/>
              <a:t>Offering interventions for mild to moderate difficulties</a:t>
            </a:r>
          </a:p>
          <a:p>
            <a:pPr lvl="1"/>
            <a:r>
              <a:rPr lang="en-US" sz="5000" dirty="0"/>
              <a:t>Work with mental health lead to provide links with specialist services</a:t>
            </a:r>
          </a:p>
          <a:p>
            <a:pPr>
              <a:buNone/>
            </a:pPr>
            <a:r>
              <a:rPr lang="en-US" sz="5000" dirty="0"/>
              <a:t>				</a:t>
            </a:r>
          </a:p>
          <a:p>
            <a:pPr>
              <a:buNone/>
            </a:pPr>
            <a:r>
              <a:rPr lang="en-US" sz="5000" dirty="0"/>
              <a:t>	</a:t>
            </a:r>
            <a:r>
              <a:rPr lang="en-US" sz="6000" dirty="0"/>
              <a:t>	</a:t>
            </a:r>
            <a:r>
              <a:rPr lang="en-US" sz="6000" b="1" dirty="0"/>
              <a:t>       whole school approach to wellbeing</a:t>
            </a:r>
          </a:p>
          <a:p>
            <a:pPr>
              <a:buNone/>
            </a:pPr>
            <a:endParaRPr lang="en-US" b="1" dirty="0"/>
          </a:p>
          <a:p>
            <a:pPr>
              <a:buNone/>
            </a:pPr>
            <a:r>
              <a:rPr lang="en-US" b="1" dirty="0"/>
              <a:t>  </a:t>
            </a:r>
          </a:p>
          <a:p>
            <a:endParaRPr lang="en-US" dirty="0"/>
          </a:p>
          <a:p>
            <a:endParaRPr lang="en-US" dirty="0"/>
          </a:p>
        </p:txBody>
      </p:sp>
      <p:pic>
        <p:nvPicPr>
          <p:cNvPr id="4" name="Picture 3" descr="download.jpg"/>
          <p:cNvPicPr>
            <a:picLocks noChangeAspect="1"/>
          </p:cNvPicPr>
          <p:nvPr/>
        </p:nvPicPr>
        <p:blipFill>
          <a:blip r:embed="rId3"/>
          <a:stretch>
            <a:fillRect/>
          </a:stretch>
        </p:blipFill>
        <p:spPr>
          <a:xfrm>
            <a:off x="7206743" y="4920743"/>
            <a:ext cx="1937257" cy="1937257"/>
          </a:xfrm>
          <a:prstGeom prst="rect">
            <a:avLst/>
          </a:prstGeom>
        </p:spPr>
      </p:pic>
      <p:sp>
        <p:nvSpPr>
          <p:cNvPr id="5" name="Slide Number Placeholder 4"/>
          <p:cNvSpPr>
            <a:spLocks noGrp="1"/>
          </p:cNvSpPr>
          <p:nvPr>
            <p:ph type="sldNum" sz="quarter" idx="12"/>
          </p:nvPr>
        </p:nvSpPr>
        <p:spPr/>
        <p:txBody>
          <a:bodyPr/>
          <a:lstStyle/>
          <a:p>
            <a:fld id="{9A4BA6B1-4F1F-E942-813F-B7AD6029673A}" type="slidenum">
              <a:rPr lang="en-US" smtClean="0"/>
              <a:t>3</a:t>
            </a:fld>
            <a:endParaRPr lang="en-US"/>
          </a:p>
        </p:txBody>
      </p:sp>
      <p:sp>
        <p:nvSpPr>
          <p:cNvPr id="6" name="Footer Placeholder 5"/>
          <p:cNvSpPr>
            <a:spLocks noGrp="1"/>
          </p:cNvSpPr>
          <p:nvPr>
            <p:ph type="ftr" sz="quarter" idx="11"/>
          </p:nvPr>
        </p:nvSpPr>
        <p:spPr/>
        <p:txBody>
          <a:bodyPr/>
          <a:lstStyle/>
          <a:p>
            <a:r>
              <a:rPr lang="en-US"/>
              <a:t>Emma Silver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School Wellbeing - Pupils </a:t>
            </a:r>
          </a:p>
        </p:txBody>
      </p:sp>
      <p:sp>
        <p:nvSpPr>
          <p:cNvPr id="3" name="Content Placeholder 2"/>
          <p:cNvSpPr>
            <a:spLocks noGrp="1"/>
          </p:cNvSpPr>
          <p:nvPr>
            <p:ph idx="1"/>
          </p:nvPr>
        </p:nvSpPr>
        <p:spPr/>
        <p:txBody>
          <a:bodyPr/>
          <a:lstStyle/>
          <a:p>
            <a:pPr>
              <a:buNone/>
            </a:pPr>
            <a:endParaRPr lang="en-US" dirty="0"/>
          </a:p>
        </p:txBody>
      </p:sp>
      <p:sp>
        <p:nvSpPr>
          <p:cNvPr id="4" name="Isosceles Triangle 3"/>
          <p:cNvSpPr/>
          <p:nvPr/>
        </p:nvSpPr>
        <p:spPr>
          <a:xfrm>
            <a:off x="1021560" y="1845119"/>
            <a:ext cx="7026679" cy="4281044"/>
          </a:xfrm>
          <a:prstGeom prst="triangle">
            <a:avLst>
              <a:gd name="adj" fmla="val 4980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000" dirty="0"/>
          </a:p>
        </p:txBody>
      </p:sp>
      <p:sp>
        <p:nvSpPr>
          <p:cNvPr id="5" name="TextBox 4"/>
          <p:cNvSpPr txBox="1"/>
          <p:nvPr/>
        </p:nvSpPr>
        <p:spPr>
          <a:xfrm>
            <a:off x="1891267" y="2986842"/>
            <a:ext cx="5107801" cy="3139321"/>
          </a:xfrm>
          <a:prstGeom prst="rect">
            <a:avLst/>
          </a:prstGeom>
          <a:noFill/>
        </p:spPr>
        <p:txBody>
          <a:bodyPr wrap="square" rtlCol="0">
            <a:spAutoFit/>
          </a:bodyPr>
          <a:lstStyle/>
          <a:p>
            <a:pPr algn="ctr"/>
            <a:r>
              <a:rPr lang="en-US" dirty="0"/>
              <a:t>Additional support</a:t>
            </a:r>
          </a:p>
          <a:p>
            <a:pPr algn="ctr"/>
            <a:r>
              <a:rPr lang="en-US" dirty="0"/>
              <a:t> for the most vulnerable</a:t>
            </a:r>
          </a:p>
          <a:p>
            <a:pPr algn="ctr"/>
            <a:endParaRPr lang="en-US" dirty="0"/>
          </a:p>
          <a:p>
            <a:pPr algn="ctr"/>
            <a:endParaRPr lang="en-US" dirty="0"/>
          </a:p>
          <a:p>
            <a:pPr algn="ctr"/>
            <a:endParaRPr lang="en-US" dirty="0"/>
          </a:p>
          <a:p>
            <a:pPr algn="ctr"/>
            <a:r>
              <a:rPr lang="en-US" dirty="0"/>
              <a:t>Supportive systems for those at risk</a:t>
            </a:r>
          </a:p>
          <a:p>
            <a:pPr algn="ctr"/>
            <a:endParaRPr lang="en-US" dirty="0"/>
          </a:p>
          <a:p>
            <a:pPr algn="ctr"/>
            <a:endParaRPr lang="en-US" dirty="0"/>
          </a:p>
          <a:p>
            <a:pPr algn="ctr"/>
            <a:r>
              <a:rPr lang="en-US" dirty="0"/>
              <a:t>Consistent positive practices and environment for all pupils</a:t>
            </a:r>
          </a:p>
          <a:p>
            <a:endParaRPr lang="en-US" dirty="0"/>
          </a:p>
        </p:txBody>
      </p:sp>
      <p:cxnSp>
        <p:nvCxnSpPr>
          <p:cNvPr id="9" name="Straight Connector 8"/>
          <p:cNvCxnSpPr/>
          <p:nvPr/>
        </p:nvCxnSpPr>
        <p:spPr>
          <a:xfrm>
            <a:off x="2885218" y="3976052"/>
            <a:ext cx="3299363"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2056925" y="4927060"/>
            <a:ext cx="4942143" cy="1588"/>
          </a:xfrm>
          <a:prstGeom prst="line">
            <a:avLst/>
          </a:prstGeom>
        </p:spPr>
        <p:style>
          <a:lnRef idx="2">
            <a:schemeClr val="accent2"/>
          </a:lnRef>
          <a:fillRef idx="0">
            <a:schemeClr val="accent2"/>
          </a:fillRef>
          <a:effectRef idx="1">
            <a:schemeClr val="accent2"/>
          </a:effectRef>
          <a:fontRef idx="minor">
            <a:schemeClr val="tx1"/>
          </a:fontRef>
        </p:style>
      </p:cxnSp>
      <p:sp>
        <p:nvSpPr>
          <p:cNvPr id="15" name="Slide Number Placeholder 14"/>
          <p:cNvSpPr>
            <a:spLocks noGrp="1"/>
          </p:cNvSpPr>
          <p:nvPr>
            <p:ph type="sldNum" sz="quarter" idx="12"/>
          </p:nvPr>
        </p:nvSpPr>
        <p:spPr/>
        <p:txBody>
          <a:bodyPr/>
          <a:lstStyle/>
          <a:p>
            <a:fld id="{9A4BA6B1-4F1F-E942-813F-B7AD6029673A}" type="slidenum">
              <a:rPr lang="en-US" smtClean="0"/>
              <a:t>4</a:t>
            </a:fld>
            <a:endParaRPr lang="en-US"/>
          </a:p>
        </p:txBody>
      </p:sp>
      <p:sp>
        <p:nvSpPr>
          <p:cNvPr id="16" name="Footer Placeholder 15"/>
          <p:cNvSpPr>
            <a:spLocks noGrp="1"/>
          </p:cNvSpPr>
          <p:nvPr>
            <p:ph type="ftr" sz="quarter" idx="11"/>
          </p:nvPr>
        </p:nvSpPr>
        <p:spPr/>
        <p:txBody>
          <a:bodyPr/>
          <a:lstStyle/>
          <a:p>
            <a:r>
              <a:rPr lang="en-US"/>
              <a:t>Emma Silver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support</a:t>
            </a:r>
          </a:p>
        </p:txBody>
      </p:sp>
      <p:sp>
        <p:nvSpPr>
          <p:cNvPr id="3" name="Content Placeholder 2"/>
          <p:cNvSpPr>
            <a:spLocks noGrp="1"/>
          </p:cNvSpPr>
          <p:nvPr>
            <p:ph idx="1"/>
          </p:nvPr>
        </p:nvSpPr>
        <p:spPr>
          <a:xfrm>
            <a:off x="457200" y="1166018"/>
            <a:ext cx="8229600" cy="4525963"/>
          </a:xfrm>
        </p:spPr>
        <p:txBody>
          <a:bodyPr>
            <a:normAutofit fontScale="92500"/>
          </a:bodyPr>
          <a:lstStyle/>
          <a:p>
            <a:pPr>
              <a:buNone/>
            </a:pPr>
            <a:r>
              <a:rPr lang="en-US" b="1" dirty="0"/>
              <a:t>All school staff are involved in monitoring pupil </a:t>
            </a:r>
          </a:p>
          <a:p>
            <a:pPr>
              <a:buNone/>
            </a:pPr>
            <a:r>
              <a:rPr lang="en-US" b="1" dirty="0"/>
              <a:t>wellbeing</a:t>
            </a:r>
            <a:r>
              <a:rPr lang="en-US" dirty="0"/>
              <a:t>, teaching social and emotional skills, and</a:t>
            </a:r>
          </a:p>
          <a:p>
            <a:pPr>
              <a:buNone/>
            </a:pPr>
            <a:r>
              <a:rPr lang="en-US" dirty="0"/>
              <a:t>pastoral care… how does this work in remote</a:t>
            </a:r>
          </a:p>
          <a:p>
            <a:pPr>
              <a:buNone/>
            </a:pPr>
            <a:r>
              <a:rPr lang="en-US" dirty="0"/>
              <a:t>schooling?</a:t>
            </a:r>
          </a:p>
          <a:p>
            <a:pPr>
              <a:buNone/>
            </a:pPr>
            <a:r>
              <a:rPr lang="en-US" b="1" dirty="0"/>
              <a:t>All pupils are in families </a:t>
            </a:r>
            <a:r>
              <a:rPr lang="en-US" dirty="0"/>
              <a:t>– school support has </a:t>
            </a:r>
          </a:p>
          <a:p>
            <a:pPr>
              <a:buNone/>
            </a:pPr>
            <a:r>
              <a:rPr lang="en-US" dirty="0"/>
              <a:t>always extended to parents, but now this is an</a:t>
            </a:r>
          </a:p>
          <a:p>
            <a:pPr>
              <a:buNone/>
            </a:pPr>
            <a:r>
              <a:rPr lang="en-US" dirty="0"/>
              <a:t>essential part of the pastoral care. </a:t>
            </a:r>
          </a:p>
          <a:p>
            <a:pPr>
              <a:buNone/>
            </a:pPr>
            <a:r>
              <a:rPr lang="en-US" dirty="0"/>
              <a:t>What is affecting families is affecting pupils even</a:t>
            </a:r>
          </a:p>
          <a:p>
            <a:pPr>
              <a:buNone/>
            </a:pPr>
            <a:r>
              <a:rPr lang="en-US" dirty="0"/>
              <a:t>more now as they spend all their time together.</a:t>
            </a:r>
          </a:p>
        </p:txBody>
      </p:sp>
      <p:sp>
        <p:nvSpPr>
          <p:cNvPr id="4" name="Slide Number Placeholder 3"/>
          <p:cNvSpPr>
            <a:spLocks noGrp="1"/>
          </p:cNvSpPr>
          <p:nvPr>
            <p:ph type="sldNum" sz="quarter" idx="12"/>
          </p:nvPr>
        </p:nvSpPr>
        <p:spPr/>
        <p:txBody>
          <a:bodyPr/>
          <a:lstStyle/>
          <a:p>
            <a:fld id="{9A4BA6B1-4F1F-E942-813F-B7AD6029673A}" type="slidenum">
              <a:rPr lang="en-US" smtClean="0"/>
              <a:t>5</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br>
              <a:rPr lang="en-US" dirty="0"/>
            </a:br>
            <a:r>
              <a:rPr lang="en-US" dirty="0"/>
              <a:t>Providing a balanced learning day </a:t>
            </a:r>
          </a:p>
        </p:txBody>
      </p:sp>
      <p:sp>
        <p:nvSpPr>
          <p:cNvPr id="3" name="Content Placeholder 2"/>
          <p:cNvSpPr>
            <a:spLocks noGrp="1"/>
          </p:cNvSpPr>
          <p:nvPr>
            <p:ph idx="1"/>
          </p:nvPr>
        </p:nvSpPr>
        <p:spPr>
          <a:xfrm>
            <a:off x="457200" y="1876778"/>
            <a:ext cx="8229600" cy="4249385"/>
          </a:xfrm>
        </p:spPr>
        <p:txBody>
          <a:bodyPr>
            <a:normAutofit fontScale="85000" lnSpcReduction="20000"/>
          </a:bodyPr>
          <a:lstStyle/>
          <a:p>
            <a:r>
              <a:rPr lang="en-US" dirty="0"/>
              <a:t>Balance between some video contact if possible and setting work to do – so not too much time on screens</a:t>
            </a:r>
          </a:p>
          <a:p>
            <a:r>
              <a:rPr lang="en-US" dirty="0"/>
              <a:t>Age appropriate – who is there to support the child access the work?</a:t>
            </a:r>
          </a:p>
          <a:p>
            <a:r>
              <a:rPr lang="en-US" dirty="0"/>
              <a:t>PSHE, Exercise, self-care (daily dose), extra-curricular opt-in, giving (charity)</a:t>
            </a:r>
          </a:p>
          <a:p>
            <a:r>
              <a:rPr lang="en-US" dirty="0"/>
              <a:t>Encourage contact with teachers and peers – and manage expectations of availability</a:t>
            </a:r>
          </a:p>
          <a:p>
            <a:r>
              <a:rPr lang="en-US" dirty="0"/>
              <a:t>Clarify if doing assessments and how those will happen, and what they will mean</a:t>
            </a:r>
          </a:p>
          <a:p>
            <a:r>
              <a:rPr lang="en-US" dirty="0"/>
              <a:t>End the school day</a:t>
            </a:r>
          </a:p>
        </p:txBody>
      </p:sp>
      <p:sp>
        <p:nvSpPr>
          <p:cNvPr id="4" name="Slide Number Placeholder 3"/>
          <p:cNvSpPr>
            <a:spLocks noGrp="1"/>
          </p:cNvSpPr>
          <p:nvPr>
            <p:ph type="sldNum" sz="quarter" idx="12"/>
          </p:nvPr>
        </p:nvSpPr>
        <p:spPr/>
        <p:txBody>
          <a:bodyPr/>
          <a:lstStyle/>
          <a:p>
            <a:fld id="{9A4BA6B1-4F1F-E942-813F-B7AD6029673A}" type="slidenum">
              <a:rPr lang="en-US" smtClean="0"/>
              <a:t>6</a:t>
            </a:fld>
            <a:endParaRPr lang="en-US"/>
          </a:p>
        </p:txBody>
      </p:sp>
      <p:sp>
        <p:nvSpPr>
          <p:cNvPr id="5" name="Footer Placeholder 4"/>
          <p:cNvSpPr>
            <a:spLocks noGrp="1"/>
          </p:cNvSpPr>
          <p:nvPr>
            <p:ph type="ftr" sz="quarter" idx="11"/>
          </p:nvPr>
        </p:nvSpPr>
        <p:spPr/>
        <p:txBody>
          <a:bodyPr/>
          <a:lstStyle/>
          <a:p>
            <a:r>
              <a:rPr lang="en-US"/>
              <a:t>Emma Silver 2020</a:t>
            </a:r>
          </a:p>
        </p:txBody>
      </p:sp>
      <p:pic>
        <p:nvPicPr>
          <p:cNvPr id="6" name="Picture 5"/>
          <p:cNvPicPr>
            <a:picLocks noChangeAspect="1"/>
          </p:cNvPicPr>
          <p:nvPr/>
        </p:nvPicPr>
        <p:blipFill>
          <a:blip r:embed="rId2"/>
          <a:stretch>
            <a:fillRect/>
          </a:stretch>
        </p:blipFill>
        <p:spPr>
          <a:xfrm>
            <a:off x="1583973" y="274638"/>
            <a:ext cx="4969227" cy="5990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expectations</a:t>
            </a:r>
          </a:p>
        </p:txBody>
      </p:sp>
      <p:sp>
        <p:nvSpPr>
          <p:cNvPr id="3" name="Content Placeholder 2"/>
          <p:cNvSpPr>
            <a:spLocks noGrp="1"/>
          </p:cNvSpPr>
          <p:nvPr>
            <p:ph idx="1"/>
          </p:nvPr>
        </p:nvSpPr>
        <p:spPr/>
        <p:txBody>
          <a:bodyPr>
            <a:normAutofit fontScale="92500" lnSpcReduction="10000"/>
          </a:bodyPr>
          <a:lstStyle/>
          <a:p>
            <a:r>
              <a:rPr lang="en-US" dirty="0"/>
              <a:t>Managing expectations of staff, pupils and parents is important.</a:t>
            </a:r>
          </a:p>
          <a:p>
            <a:r>
              <a:rPr lang="en-US" dirty="0"/>
              <a:t>They need to know that they probably won’t get through as much as they would normally, and that they aren’t expected to. The pace is different.</a:t>
            </a:r>
          </a:p>
          <a:p>
            <a:r>
              <a:rPr lang="en-US" dirty="0"/>
              <a:t>Parents need to know that their children’s mental health and general wellbeing is more important than their academic achievement – particularly at this time. So the day needs to be balanced. </a:t>
            </a:r>
          </a:p>
        </p:txBody>
      </p:sp>
      <p:sp>
        <p:nvSpPr>
          <p:cNvPr id="4" name="Slide Number Placeholder 3"/>
          <p:cNvSpPr>
            <a:spLocks noGrp="1"/>
          </p:cNvSpPr>
          <p:nvPr>
            <p:ph type="sldNum" sz="quarter" idx="12"/>
          </p:nvPr>
        </p:nvSpPr>
        <p:spPr/>
        <p:txBody>
          <a:bodyPr/>
          <a:lstStyle/>
          <a:p>
            <a:fld id="{9A4BA6B1-4F1F-E942-813F-B7AD6029673A}" type="slidenum">
              <a:rPr lang="en-US" smtClean="0"/>
              <a:t>7</a:t>
            </a:fld>
            <a:endParaRPr lang="en-US"/>
          </a:p>
        </p:txBody>
      </p:sp>
      <p:sp>
        <p:nvSpPr>
          <p:cNvPr id="5" name="Footer Placeholder 4"/>
          <p:cNvSpPr>
            <a:spLocks noGrp="1"/>
          </p:cNvSpPr>
          <p:nvPr>
            <p:ph type="ftr" sz="quarter" idx="11"/>
          </p:nvPr>
        </p:nvSpPr>
        <p:spPr/>
        <p:txBody>
          <a:bodyPr/>
          <a:lstStyle/>
          <a:p>
            <a:r>
              <a:rPr lang="en-US"/>
              <a:t>Emma Silver 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29"/>
          </a:xfrm>
        </p:spPr>
        <p:txBody>
          <a:bodyPr>
            <a:normAutofit fontScale="90000"/>
          </a:bodyPr>
          <a:lstStyle/>
          <a:p>
            <a:r>
              <a:rPr lang="en-US" dirty="0"/>
              <a:t>Supporting Parents</a:t>
            </a:r>
          </a:p>
        </p:txBody>
      </p:sp>
      <p:sp>
        <p:nvSpPr>
          <p:cNvPr id="3" name="Content Placeholder 2"/>
          <p:cNvSpPr>
            <a:spLocks noGrp="1"/>
          </p:cNvSpPr>
          <p:nvPr>
            <p:ph idx="1"/>
          </p:nvPr>
        </p:nvSpPr>
        <p:spPr>
          <a:xfrm>
            <a:off x="457200" y="1417638"/>
            <a:ext cx="8229600" cy="4708525"/>
          </a:xfrm>
        </p:spPr>
        <p:txBody>
          <a:bodyPr>
            <a:normAutofit lnSpcReduction="10000"/>
          </a:bodyPr>
          <a:lstStyle/>
          <a:p>
            <a:r>
              <a:rPr lang="en-US" sz="2595" dirty="0"/>
              <a:t>Parents are being asked to do the near </a:t>
            </a:r>
          </a:p>
          <a:p>
            <a:pPr>
              <a:buNone/>
            </a:pPr>
            <a:r>
              <a:rPr lang="en-US" sz="2595" dirty="0"/>
              <a:t>     impossible… looking after children of different ages, support and enable their home schooling, while holding down their own jobs, managing the home, containing the emotions in the family, perhaps caring for elderly parents.</a:t>
            </a:r>
          </a:p>
          <a:p>
            <a:r>
              <a:rPr lang="en-US" sz="2595" dirty="0"/>
              <a:t>Supporting parents is essential – they may be struggling financially, practically and emotionally</a:t>
            </a:r>
          </a:p>
          <a:p>
            <a:r>
              <a:rPr lang="en-US" sz="2595" dirty="0"/>
              <a:t>Many of your staff will be parents –  you can see how hard it is for them to juggle teaching </a:t>
            </a:r>
          </a:p>
          <a:p>
            <a:r>
              <a:rPr lang="en-US" sz="2595" dirty="0"/>
              <a:t>and childcare and need to support them </a:t>
            </a:r>
          </a:p>
          <a:p>
            <a:endParaRPr lang="en-US" dirty="0"/>
          </a:p>
        </p:txBody>
      </p:sp>
      <p:sp>
        <p:nvSpPr>
          <p:cNvPr id="4" name="Slide Number Placeholder 3"/>
          <p:cNvSpPr>
            <a:spLocks noGrp="1"/>
          </p:cNvSpPr>
          <p:nvPr>
            <p:ph type="sldNum" sz="quarter" idx="12"/>
          </p:nvPr>
        </p:nvSpPr>
        <p:spPr/>
        <p:txBody>
          <a:bodyPr/>
          <a:lstStyle/>
          <a:p>
            <a:fld id="{9A4BA6B1-4F1F-E942-813F-B7AD6029673A}" type="slidenum">
              <a:rPr lang="en-US" smtClean="0"/>
              <a:t>8</a:t>
            </a:fld>
            <a:endParaRPr lang="en-US"/>
          </a:p>
        </p:txBody>
      </p:sp>
      <p:sp>
        <p:nvSpPr>
          <p:cNvPr id="5" name="Footer Placeholder 4"/>
          <p:cNvSpPr>
            <a:spLocks noGrp="1"/>
          </p:cNvSpPr>
          <p:nvPr>
            <p:ph type="ftr" sz="quarter" idx="11"/>
          </p:nvPr>
        </p:nvSpPr>
        <p:spPr>
          <a:xfrm>
            <a:off x="3405893" y="6356350"/>
            <a:ext cx="2895600" cy="365125"/>
          </a:xfrm>
        </p:spPr>
        <p:txBody>
          <a:bodyPr/>
          <a:lstStyle/>
          <a:p>
            <a:r>
              <a:rPr lang="en-US"/>
              <a:t>Emma Silver 2020</a:t>
            </a:r>
          </a:p>
        </p:txBody>
      </p:sp>
      <p:pic>
        <p:nvPicPr>
          <p:cNvPr id="6" name="Picture 5" descr="download-2.jpg"/>
          <p:cNvPicPr>
            <a:picLocks noChangeAspect="1"/>
          </p:cNvPicPr>
          <p:nvPr/>
        </p:nvPicPr>
        <p:blipFill>
          <a:blip r:embed="rId2"/>
          <a:stretch>
            <a:fillRect/>
          </a:stretch>
        </p:blipFill>
        <p:spPr>
          <a:xfrm>
            <a:off x="6514029" y="5213131"/>
            <a:ext cx="2693471" cy="1508344"/>
          </a:xfrm>
          <a:prstGeom prst="rect">
            <a:avLst/>
          </a:prstGeom>
        </p:spPr>
      </p:pic>
      <p:pic>
        <p:nvPicPr>
          <p:cNvPr id="7" name="Picture 6" descr="download-1.jpg"/>
          <p:cNvPicPr>
            <a:picLocks noChangeAspect="1"/>
          </p:cNvPicPr>
          <p:nvPr/>
        </p:nvPicPr>
        <p:blipFill>
          <a:blip r:embed="rId3"/>
          <a:stretch>
            <a:fillRect/>
          </a:stretch>
        </p:blipFill>
        <p:spPr>
          <a:xfrm>
            <a:off x="7140223" y="0"/>
            <a:ext cx="2003778" cy="1880313"/>
          </a:xfrm>
          <a:prstGeom prst="rect">
            <a:avLst/>
          </a:prstGeom>
        </p:spPr>
      </p:pic>
      <p:pic>
        <p:nvPicPr>
          <p:cNvPr id="239618" name="Picture 2"/>
          <p:cNvPicPr>
            <a:picLocks noChangeAspect="1" noChangeArrowheads="1"/>
          </p:cNvPicPr>
          <p:nvPr/>
        </p:nvPicPr>
        <p:blipFill>
          <a:blip r:embed="rId4"/>
          <a:srcRect/>
          <a:stretch>
            <a:fillRect/>
          </a:stretch>
        </p:blipFill>
        <p:spPr bwMode="auto">
          <a:xfrm>
            <a:off x="0" y="0"/>
            <a:ext cx="2531497" cy="141763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9821"/>
          </a:xfrm>
        </p:spPr>
        <p:txBody>
          <a:bodyPr>
            <a:noAutofit/>
          </a:bodyPr>
          <a:lstStyle/>
          <a:p>
            <a:r>
              <a:rPr lang="en-US" sz="3200" i="1" dirty="0"/>
              <a:t>Parents need  guidelines about remote schooling</a:t>
            </a:r>
          </a:p>
        </p:txBody>
      </p:sp>
      <p:sp>
        <p:nvSpPr>
          <p:cNvPr id="3" name="Content Placeholder 2"/>
          <p:cNvSpPr>
            <a:spLocks noGrp="1"/>
          </p:cNvSpPr>
          <p:nvPr>
            <p:ph idx="1"/>
          </p:nvPr>
        </p:nvSpPr>
        <p:spPr>
          <a:xfrm>
            <a:off x="457200" y="1104460"/>
            <a:ext cx="8229600" cy="5021704"/>
          </a:xfrm>
        </p:spPr>
        <p:txBody>
          <a:bodyPr>
            <a:normAutofit fontScale="85000" lnSpcReduction="10000"/>
          </a:bodyPr>
          <a:lstStyle/>
          <a:p>
            <a:r>
              <a:rPr lang="en-US" dirty="0"/>
              <a:t>Clear advice about setting up a</a:t>
            </a:r>
          </a:p>
          <a:p>
            <a:pPr>
              <a:buNone/>
            </a:pPr>
            <a:r>
              <a:rPr lang="en-US" dirty="0"/>
              <a:t> structure to the day at home –  top tips - scaffolding</a:t>
            </a:r>
          </a:p>
          <a:p>
            <a:r>
              <a:rPr lang="en-US" dirty="0"/>
              <a:t>Support with access to being online and online safety information</a:t>
            </a:r>
          </a:p>
          <a:p>
            <a:r>
              <a:rPr lang="en-US" dirty="0"/>
              <a:t>What’s expected regarding </a:t>
            </a:r>
            <a:r>
              <a:rPr lang="en-US" dirty="0" err="1"/>
              <a:t>screentime</a:t>
            </a:r>
            <a:r>
              <a:rPr lang="en-US" dirty="0"/>
              <a:t>? </a:t>
            </a:r>
          </a:p>
          <a:p>
            <a:r>
              <a:rPr lang="en-US" dirty="0"/>
              <a:t>Manage concerns about rate/pace </a:t>
            </a:r>
          </a:p>
          <a:p>
            <a:pPr>
              <a:buNone/>
            </a:pPr>
            <a:r>
              <a:rPr lang="en-US" dirty="0"/>
              <a:t>    of learning …and value for fees</a:t>
            </a:r>
          </a:p>
          <a:p>
            <a:r>
              <a:rPr lang="en-US" b="1" dirty="0"/>
              <a:t>Put wellbeing first </a:t>
            </a:r>
            <a:r>
              <a:rPr lang="en-US" dirty="0"/>
              <a:t>– ensure that </a:t>
            </a:r>
          </a:p>
          <a:p>
            <a:pPr>
              <a:buNone/>
            </a:pPr>
            <a:r>
              <a:rPr lang="en-US" dirty="0"/>
              <a:t>     they have breaks and fresh air </a:t>
            </a:r>
          </a:p>
          <a:p>
            <a:pPr>
              <a:buNone/>
            </a:pPr>
            <a:r>
              <a:rPr lang="en-US" dirty="0"/>
              <a:t>     (where possible) and are able to connect </a:t>
            </a:r>
          </a:p>
          <a:p>
            <a:pPr>
              <a:buNone/>
            </a:pPr>
            <a:r>
              <a:rPr lang="en-US" dirty="0"/>
              <a:t>     with peers outside of school time</a:t>
            </a:r>
          </a:p>
        </p:txBody>
      </p:sp>
      <p:sp>
        <p:nvSpPr>
          <p:cNvPr id="5" name="Slide Number Placeholder 4"/>
          <p:cNvSpPr>
            <a:spLocks noGrp="1"/>
          </p:cNvSpPr>
          <p:nvPr>
            <p:ph type="sldNum" sz="quarter" idx="12"/>
          </p:nvPr>
        </p:nvSpPr>
        <p:spPr/>
        <p:txBody>
          <a:bodyPr/>
          <a:lstStyle/>
          <a:p>
            <a:fld id="{9A4BA6B1-4F1F-E942-813F-B7AD6029673A}" type="slidenum">
              <a:rPr lang="en-US" smtClean="0"/>
              <a:t>9</a:t>
            </a:fld>
            <a:endParaRPr lang="en-US"/>
          </a:p>
        </p:txBody>
      </p:sp>
      <p:sp>
        <p:nvSpPr>
          <p:cNvPr id="6" name="Footer Placeholder 5"/>
          <p:cNvSpPr>
            <a:spLocks noGrp="1"/>
          </p:cNvSpPr>
          <p:nvPr>
            <p:ph type="ftr" sz="quarter" idx="11"/>
          </p:nvPr>
        </p:nvSpPr>
        <p:spPr/>
        <p:txBody>
          <a:bodyPr/>
          <a:lstStyle/>
          <a:p>
            <a:r>
              <a:rPr lang="en-US"/>
              <a:t>Emma Silver 2020</a:t>
            </a:r>
          </a:p>
        </p:txBody>
      </p:sp>
      <p:pic>
        <p:nvPicPr>
          <p:cNvPr id="7" name="Picture 6"/>
          <p:cNvPicPr>
            <a:picLocks noChangeAspect="1"/>
          </p:cNvPicPr>
          <p:nvPr/>
        </p:nvPicPr>
        <p:blipFill>
          <a:blip r:embed="rId2"/>
          <a:stretch>
            <a:fillRect/>
          </a:stretch>
        </p:blipFill>
        <p:spPr>
          <a:xfrm>
            <a:off x="6729748" y="3247696"/>
            <a:ext cx="2414251" cy="3610303"/>
          </a:xfrm>
          <a:prstGeom prst="rect">
            <a:avLst/>
          </a:prstGeom>
        </p:spPr>
      </p:pic>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1E730FE302C948BBBDA21D117B074A" ma:contentTypeVersion="10" ma:contentTypeDescription="Create a new document." ma:contentTypeScope="" ma:versionID="0c57d0f7f02bc10880f67a322ec5a7f6">
  <xsd:schema xmlns:xsd="http://www.w3.org/2001/XMLSchema" xmlns:xs="http://www.w3.org/2001/XMLSchema" xmlns:p="http://schemas.microsoft.com/office/2006/metadata/properties" xmlns:ns2="3844c815-c63e-47a3-8121-59b51abbf277" targetNamespace="http://schemas.microsoft.com/office/2006/metadata/properties" ma:root="true" ma:fieldsID="fbd2d3f35ca5237375da3bebd5f6e9d1" ns2:_="">
    <xsd:import namespace="3844c815-c63e-47a3-8121-59b51abbf2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4c815-c63e-47a3-8121-59b51abbf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16F76-3158-42B5-8410-338B56C84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4c815-c63e-47a3-8121-59b51abb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C790E9-9867-48BC-BE5F-F99BB3242DCD}">
  <ds:schemaRefs>
    <ds:schemaRef ds:uri="http://schemas.microsoft.com/office/2006/documentManagement/types"/>
    <ds:schemaRef ds:uri="http://schemas.microsoft.com/office/infopath/2007/PartnerControls"/>
    <ds:schemaRef ds:uri="3844c815-c63e-47a3-8121-59b51abbf277"/>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E1D1BCA-6372-439C-A270-C6F64C76AF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4247</TotalTime>
  <Words>2620</Words>
  <Application>Microsoft Office PowerPoint</Application>
  <PresentationFormat>On-screen Show (4:3)</PresentationFormat>
  <Paragraphs>284</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Covid-19 and young people’s wellbeing: school support</vt:lpstr>
      <vt:lpstr>Overview</vt:lpstr>
      <vt:lpstr>National Context: Schools &amp; Mental Health Green Paper 2018</vt:lpstr>
      <vt:lpstr>Whole School Wellbeing - Pupils </vt:lpstr>
      <vt:lpstr>Universal support</vt:lpstr>
      <vt:lpstr> Providing a balanced learning day </vt:lpstr>
      <vt:lpstr>Manage expectations</vt:lpstr>
      <vt:lpstr>Supporting Parents</vt:lpstr>
      <vt:lpstr>Parents need  guidelines about remote schooling</vt:lpstr>
      <vt:lpstr>Information for Parents – where it is accessible, clear, age appropriate</vt:lpstr>
      <vt:lpstr>Monitoring pupil wellbeing</vt:lpstr>
      <vt:lpstr>Monitoring Pupil Wellbeing Remotely</vt:lpstr>
      <vt:lpstr>Example Pupil Wellbeing Monitoring</vt:lpstr>
      <vt:lpstr>Checking in with pupils…</vt:lpstr>
      <vt:lpstr>Provide information for pupils where they can easily access it</vt:lpstr>
      <vt:lpstr>Whole School Wellbeing - Pupils </vt:lpstr>
      <vt:lpstr>Identifying vulnerable pupils</vt:lpstr>
      <vt:lpstr>Strategy for monitoring &amp; support for vulnerable pupils</vt:lpstr>
      <vt:lpstr>Provision for Pupils attending school</vt:lpstr>
      <vt:lpstr>Developmental stage and impact of lockdown</vt:lpstr>
      <vt:lpstr>Family Relationships in Lockdown</vt:lpstr>
      <vt:lpstr>Psychological Impact of Covid</vt:lpstr>
      <vt:lpstr>Psychological Impact</vt:lpstr>
      <vt:lpstr>School Bereavement Response</vt:lpstr>
      <vt:lpstr>Bereavement Resources for Schools</vt:lpstr>
      <vt:lpstr> The psychological well being of our young people is everyone’s business…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Emma Silver</dc:creator>
  <cp:lastModifiedBy>Liz Worthen</cp:lastModifiedBy>
  <cp:revision>12</cp:revision>
  <dcterms:created xsi:type="dcterms:W3CDTF">2020-04-27T13:52:26Z</dcterms:created>
  <dcterms:modified xsi:type="dcterms:W3CDTF">2020-05-21T11:35:45Z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0x010100901E730FE302C948BBBDA21D117B074A</vt:lpwstr>
  </property>
</Properties>
</file>