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79" r:id="rId3"/>
    <p:sldId id="297" r:id="rId4"/>
    <p:sldId id="315" r:id="rId5"/>
    <p:sldId id="316" r:id="rId6"/>
    <p:sldId id="309" r:id="rId7"/>
    <p:sldId id="310" r:id="rId8"/>
    <p:sldId id="307" r:id="rId9"/>
    <p:sldId id="311" r:id="rId10"/>
    <p:sldId id="303" r:id="rId11"/>
    <p:sldId id="302" r:id="rId12"/>
    <p:sldId id="317" r:id="rId13"/>
    <p:sldId id="300" r:id="rId14"/>
    <p:sldId id="301" r:id="rId15"/>
    <p:sldId id="306" r:id="rId16"/>
    <p:sldId id="305" r:id="rId17"/>
    <p:sldId id="308" r:id="rId18"/>
    <p:sldId id="318" r:id="rId19"/>
    <p:sldId id="298" r:id="rId20"/>
    <p:sldId id="299" r:id="rId21"/>
    <p:sldId id="281" r:id="rId22"/>
  </p:sldIdLst>
  <p:sldSz cx="9144000" cy="6858000" type="screen4x3"/>
  <p:notesSz cx="6669088" cy="9926638"/>
  <p:defaultTextStyle>
    <a:lvl1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1pPr>
    <a:lvl2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2pPr>
    <a:lvl3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3pPr>
    <a:lvl4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4pPr>
    <a:lvl5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5pPr>
    <a:lvl6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6pPr>
    <a:lvl7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7pPr>
    <a:lvl8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8pPr>
    <a:lvl9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DC"/>
    <a:srgbClr val="4149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710" autoAdjust="0"/>
  </p:normalViewPr>
  <p:slideViewPr>
    <p:cSldViewPr>
      <p:cViewPr varScale="1">
        <p:scale>
          <a:sx n="91" d="100"/>
          <a:sy n="91" d="100"/>
        </p:scale>
        <p:origin x="17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>
        <p:guide orient="horz" pos="2880"/>
        <p:guide pos="2160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A339-0AE9-46CA-B93B-83001DEBFDEA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87F3-72B8-49CF-A3BC-A09BD9254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8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60277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4" descr="optimus_logo_right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14731" y="1246371"/>
            <a:ext cx="3108010" cy="6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1pPr>
      <a:lvl2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2pPr>
      <a:lvl3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3pPr>
      <a:lvl4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4pPr>
      <a:lvl5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5pPr>
      <a:lvl6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1pPr>
      <a:lvl2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2pPr>
      <a:lvl3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3pPr>
      <a:lvl4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4pPr>
      <a:lvl5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5pPr>
      <a:lvl6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6pPr>
      <a:lvl7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7pPr>
      <a:lvl8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8pPr>
      <a:lvl9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602000"/>
            <a:ext cx="7848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8" descr="optimus_main_logo_no_text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54552" y="358662"/>
            <a:ext cx="749896" cy="77489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sp>
        <p:nvSpPr>
          <p:cNvPr id="14" name="Title Placeholder 12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414954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400"/>
        </a:spcAft>
        <a:buClr>
          <a:srgbClr val="414954"/>
        </a:buClr>
        <a:buSzPct val="80000"/>
        <a:buFont typeface="Wingdings" pitchFamily="2" charset="2"/>
        <a:buChar char="¤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•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»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ego.co/presentationSB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ptimusEd" TargetMode="External"/><Relationship Id="rId2" Type="http://schemas.openxmlformats.org/officeDocument/2006/relationships/hyperlink" Target="http://my.optimus-education.com/knowledge-centre/school-business-manage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/>
          <p:nvPr/>
        </p:nvSpPr>
        <p:spPr>
          <a:xfrm>
            <a:off x="0" y="4941168"/>
            <a:ext cx="91440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914400">
              <a:tabLst>
                <a:tab pos="228600" algn="l"/>
                <a:tab pos="952500" algn="l"/>
              </a:tabLst>
              <a:defRPr sz="180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chemeClr val="tx2"/>
                </a:solidFill>
                <a:latin typeface="Trebuchet MS" pitchFamily="34" charset="0"/>
              </a:rPr>
              <a:t>Download this presentation from: </a:t>
            </a:r>
            <a:r>
              <a:rPr lang="en-GB" sz="1400" dirty="0">
                <a:solidFill>
                  <a:schemeClr val="tx2"/>
                </a:solidFill>
                <a:latin typeface="Trebuchet MS" pitchFamily="34" charset="0"/>
                <a:hlinkClick r:id="rId2"/>
              </a:rPr>
              <a:t>oego.co/presentationSBL</a:t>
            </a:r>
            <a:r>
              <a:rPr lang="en-GB" sz="1400" dirty="0">
                <a:hlinkClick r:id="rId2"/>
              </a:rPr>
              <a:t> </a:t>
            </a:r>
            <a:endParaRPr lang="en-GB" sz="14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472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000" b="1" kern="0" dirty="0">
                <a:solidFill>
                  <a:srgbClr val="414954"/>
                </a:solidFill>
                <a:latin typeface="Trebuchet MS"/>
                <a:cs typeface="Trebuchet MS"/>
              </a:rPr>
              <a:t>Webinar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" y="3352580"/>
            <a:ext cx="9144000" cy="15382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defRPr/>
            </a:pPr>
            <a:r>
              <a:rPr lang="en-GB" sz="2400" dirty="0">
                <a:solidFill>
                  <a:schemeClr val="tx2"/>
                </a:solidFill>
              </a:rPr>
              <a:t>Presentation skills for school business leaders</a:t>
            </a:r>
          </a:p>
          <a:p>
            <a:pPr lvl="0" algn="ctr" rtl="0">
              <a:defRPr/>
            </a:pPr>
            <a:endParaRPr lang="en-GB" sz="2200" dirty="0">
              <a:solidFill>
                <a:srgbClr val="414954"/>
              </a:solidFill>
              <a:uFillTx/>
              <a:latin typeface="Trebuchet MS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Nickii Messer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Make information accessible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7" descr="budget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320480" cy="4320480"/>
          </a:xfrm>
          <a:prstGeom prst="rect">
            <a:avLst/>
          </a:prstGeom>
        </p:spPr>
      </p:pic>
      <p:pic>
        <p:nvPicPr>
          <p:cNvPr id="2067" name="Picture 19" descr="C:\Users\User\AppData\Local\Microsoft\Windows\Temporary Internet Files\Content.IE5\PATYSINF\Charts_SVG_Example_6_-_Grouped_Bar_Char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135" y="3140968"/>
            <a:ext cx="419386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Inset and team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what you are aiming to achieve</a:t>
            </a:r>
          </a:p>
          <a:p>
            <a:r>
              <a:rPr lang="en-GB" dirty="0"/>
              <a:t>Inset (half) days</a:t>
            </a:r>
          </a:p>
          <a:p>
            <a:r>
              <a:rPr lang="en-GB" dirty="0"/>
              <a:t>Keep it targeted, and fun</a:t>
            </a:r>
          </a:p>
          <a:p>
            <a:r>
              <a:rPr lang="en-GB" dirty="0"/>
              <a:t>Be the leader</a:t>
            </a:r>
          </a:p>
          <a:p>
            <a:r>
              <a:rPr lang="en-GB" dirty="0"/>
              <a:t>Focus on the important</a:t>
            </a:r>
          </a:p>
          <a:p>
            <a:r>
              <a:rPr lang="en-GB" dirty="0"/>
              <a:t>Expect barriers, but encourage enablers</a:t>
            </a:r>
          </a:p>
          <a:p>
            <a:r>
              <a:rPr lang="en-GB" dirty="0"/>
              <a:t>Introduce ideas you feel comfortable/excited about</a:t>
            </a:r>
          </a:p>
          <a:p>
            <a:r>
              <a:rPr lang="en-GB" dirty="0"/>
              <a:t>Involve others – don’t make it the ME SHOW!</a:t>
            </a:r>
          </a:p>
          <a:p>
            <a:r>
              <a:rPr lang="en-GB" dirty="0"/>
              <a:t>Plan ahead – notes ideas as they occur to you</a:t>
            </a:r>
          </a:p>
          <a:p>
            <a:endParaRPr lang="en-GB" dirty="0"/>
          </a:p>
        </p:txBody>
      </p:sp>
      <p:sp>
        <p:nvSpPr>
          <p:cNvPr id="5" name="Flowchart: Sequential Access Storage 4"/>
          <p:cNvSpPr/>
          <p:nvPr/>
        </p:nvSpPr>
        <p:spPr>
          <a:xfrm flipH="1">
            <a:off x="5292080" y="1988840"/>
            <a:ext cx="3528392" cy="38164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C:\Users\User\AppData\Local\Microsoft\Windows\Temporary Internet Files\Content.IE5\L6KZKBZC\classroom_kid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998" y="3068960"/>
            <a:ext cx="33231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\Pictures\AAA Work\which-step-have-you-reached-tod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66825"/>
            <a:ext cx="5715000" cy="432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Growing confidence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PATYSINF\Problem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788024" cy="34653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External events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Get there in plenty of time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Take back-up ppt on memory stick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Gauge audience experience before your turn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Check who your audience is!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Watch and learn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Remember, just because you know it...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cs typeface="Calibri" pitchFamily="34" charset="0"/>
              </a:rPr>
              <a:t>Dress to impress?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User\AppData\Local\Microsoft\Windows\Temporary Internet Files\Content.IE5\R692H1AT\9043439_ori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784" y="2132856"/>
            <a:ext cx="448298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Consider your audience!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5" descr="C:\Users\User\AppData\Local\Microsoft\Windows\Temporary Internet Files\Content.IE5\D123NF5A\istock-scared-turt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1600" y="2204864"/>
            <a:ext cx="3305840" cy="3356992"/>
          </a:xfrm>
          <a:prstGeom prst="rect">
            <a:avLst/>
          </a:prstGeom>
          <a:noFill/>
        </p:spPr>
      </p:pic>
      <p:pic>
        <p:nvPicPr>
          <p:cNvPr id="1026" name="Picture 2" descr="C:\Users\User\AppData\Local\Microsoft\Windows\Temporary Internet Files\Content.IE5\D123NF5A\looking_at_watch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032" y="2467978"/>
            <a:ext cx="1916176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Focus on the mood lifter...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12" descr="C:\Users\User\AppData\Local\Microsoft\Windows\Temporary Internet Files\Content.IE5\OMD178VZ\happines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227851" cy="2420888"/>
          </a:xfrm>
          <a:prstGeom prst="rect">
            <a:avLst/>
          </a:prstGeom>
          <a:noFill/>
        </p:spPr>
      </p:pic>
      <p:pic>
        <p:nvPicPr>
          <p:cNvPr id="6146" name="Picture 2" descr="C:\Users\User\AppData\Local\Microsoft\Windows\Temporary Internet Files\Content.IE5\R692H1AT\henry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086100" cy="265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4" name="Content Placeholder 3" descr="Passion not stre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132856"/>
            <a:ext cx="4678752" cy="24601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Summary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PRACTICE makes per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2808312" cy="2808312"/>
          </a:xfrm>
          <a:prstGeom prst="rect">
            <a:avLst/>
          </a:prstGeom>
        </p:spPr>
      </p:pic>
      <p:pic>
        <p:nvPicPr>
          <p:cNvPr id="21" name="Picture 20" descr="Susan-Calman-and-Kevin-Clifton-1076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0742" y="2348880"/>
            <a:ext cx="2175722" cy="29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Summary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omfort-zone and ma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150" y="1803400"/>
            <a:ext cx="4711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Practical ideas and advice to help you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76872"/>
            <a:ext cx="6192688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914400" rtl="0"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1400" kern="1200" dirty="0">
                <a:solidFill>
                  <a:srgbClr val="414954"/>
                </a:solidFill>
                <a:latin typeface="Trebuchet MS" pitchFamily="34" charset="0"/>
              </a:rPr>
              <a:t>Know how to prepare an effective presentation</a:t>
            </a:r>
          </a:p>
          <a:p>
            <a:pPr marL="342900" indent="-342900" algn="l" defTabSz="914400" rtl="0"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1400" kern="1200" dirty="0">
                <a:solidFill>
                  <a:srgbClr val="414954"/>
                </a:solidFill>
                <a:latin typeface="Trebuchet MS" pitchFamily="34" charset="0"/>
              </a:rPr>
              <a:t>Learn strategies for getting your point across</a:t>
            </a:r>
          </a:p>
          <a:p>
            <a:pPr marL="342900" indent="-342900" algn="l" defTabSz="914400" rtl="0"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1400" kern="1200" dirty="0">
                <a:solidFill>
                  <a:srgbClr val="414954"/>
                </a:solidFill>
                <a:latin typeface="Trebuchet MS" pitchFamily="34" charset="0"/>
              </a:rPr>
              <a:t>Get tips for speaking with confidence and authority</a:t>
            </a:r>
          </a:p>
        </p:txBody>
      </p:sp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9550" y="1844824"/>
            <a:ext cx="8683625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Find more resources at: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kern="1200" dirty="0">
                <a:solidFill>
                  <a:srgbClr val="414954"/>
                </a:solidFill>
                <a:uFillTx/>
                <a:latin typeface="Trebuchet MS" pitchFamily="34" charset="0"/>
                <a:hlinkClick r:id="rId2"/>
              </a:rPr>
              <a:t>my.optimus-education.com/knowledge-centre/school-business-management</a:t>
            </a:r>
            <a:endParaRPr lang="en-GB" sz="1600" kern="1200" dirty="0">
              <a:solidFill>
                <a:srgbClr val="414954"/>
              </a:solidFill>
              <a:uFillTx/>
              <a:latin typeface="Trebuchet MS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kern="1200" dirty="0">
                <a:solidFill>
                  <a:srgbClr val="414954"/>
                </a:solidFill>
                <a:uFillTx/>
                <a:latin typeface="Trebuchet MS" pitchFamily="34" charset="0"/>
              </a:rPr>
              <a:t>Follow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us on Twitter: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kern="1200" dirty="0">
                <a:solidFill>
                  <a:srgbClr val="414954"/>
                </a:solidFill>
                <a:uFillTx/>
                <a:latin typeface="Trebuchet MS" pitchFamily="34" charset="0"/>
                <a:hlinkClick r:id="rId3"/>
              </a:rPr>
              <a:t>@</a:t>
            </a:r>
            <a:r>
              <a:rPr lang="en-GB" sz="1600" kern="1200" dirty="0" err="1">
                <a:solidFill>
                  <a:srgbClr val="414954"/>
                </a:solidFill>
                <a:uFillTx/>
                <a:latin typeface="Trebuchet MS" pitchFamily="34" charset="0"/>
                <a:hlinkClick r:id="rId3"/>
              </a:rPr>
              <a:t>OptimusEd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638" y="220486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spc="300" dirty="0">
                <a:solidFill>
                  <a:srgbClr val="414954"/>
                </a:solidFill>
                <a:latin typeface="Trebuchet MS"/>
                <a:cs typeface="Trebuchet MS"/>
              </a:rPr>
              <a:t>Questions &amp; Answers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381000" y="1219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tabLst>
                <a:tab pos="357188" algn="l"/>
              </a:tabLst>
            </a:pPr>
            <a:br>
              <a:rPr lang="en-US" sz="2000" dirty="0">
                <a:latin typeface="Tahoma" pitchFamily="34" charset="0"/>
                <a:cs typeface="Tahoma" pitchFamily="34" charset="0"/>
              </a:rPr>
            </a:br>
            <a:br>
              <a:rPr lang="en-US" sz="2000" dirty="0">
                <a:latin typeface="Tahoma" pitchFamily="34" charset="0"/>
                <a:cs typeface="Tahoma" pitchFamily="34" charset="0"/>
              </a:rPr>
            </a:b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spcAft>
                <a:spcPts val="1200"/>
              </a:spcAft>
              <a:tabLst>
                <a:tab pos="357188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spcAft>
                <a:spcPts val="1200"/>
              </a:spcAft>
              <a:tabLst>
                <a:tab pos="357188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spcAft>
                <a:spcPts val="1200"/>
              </a:spcAft>
              <a:tabLst>
                <a:tab pos="357188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spcAft>
                <a:spcPts val="1200"/>
              </a:spcAft>
              <a:tabLst>
                <a:tab pos="357188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tabLst>
                <a:tab pos="357188" algn="l"/>
              </a:tabLst>
            </a:pPr>
            <a:r>
              <a:rPr lang="en-US" sz="2000" dirty="0">
                <a:latin typeface="Tahoma" pitchFamily="34" charset="0"/>
              </a:rPr>
              <a:t>	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marL="357188" indent="-357188">
              <a:tabLst>
                <a:tab pos="357188" algn="l"/>
              </a:tabLst>
            </a:pPr>
            <a:endParaRPr lang="en-GB" dirty="0">
              <a:solidFill>
                <a:srgbClr val="0099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39" name="Picture 11" descr="strap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324600"/>
            <a:ext cx="1219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552" y="1772816"/>
            <a:ext cx="7416824" cy="4419421"/>
            <a:chOff x="381000" y="1676400"/>
            <a:chExt cx="7501556" cy="3894279"/>
          </a:xfrm>
        </p:grpSpPr>
        <p:sp>
          <p:nvSpPr>
            <p:cNvPr id="39941" name="Rectangle 3"/>
            <p:cNvSpPr>
              <a:spLocks noChangeArrowheads="1"/>
            </p:cNvSpPr>
            <p:nvPr/>
          </p:nvSpPr>
          <p:spPr bwMode="auto">
            <a:xfrm>
              <a:off x="2420258" y="5166237"/>
              <a:ext cx="5417932" cy="40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chemeClr val="bg2"/>
                  </a:solidFill>
                  <a:cs typeface="Times New Roman" pitchFamily="18" charset="0"/>
                </a:rPr>
                <a:t>           </a:t>
              </a:r>
              <a:r>
                <a:rPr lang="en-GB" sz="1400" dirty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Prepare the notes you will use during your presentation.</a:t>
              </a:r>
            </a:p>
          </p:txBody>
        </p:sp>
        <p:sp>
          <p:nvSpPr>
            <p:cNvPr id="39942" name="Rectangle 7"/>
            <p:cNvSpPr>
              <a:spLocks noChangeArrowheads="1"/>
            </p:cNvSpPr>
            <p:nvPr/>
          </p:nvSpPr>
          <p:spPr bwMode="auto">
            <a:xfrm>
              <a:off x="609600" y="2743200"/>
              <a:ext cx="6617480" cy="2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chemeClr val="bg2"/>
                  </a:solidFill>
                  <a:latin typeface="+mj-lt"/>
                  <a:cs typeface="Times New Roman" pitchFamily="18" charset="0"/>
                </a:rPr>
                <a:t>          </a:t>
              </a:r>
              <a:r>
                <a:rPr lang="en-GB" sz="1400" dirty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Structure the presentation – coherent sequence beginning, middle, end.</a:t>
              </a:r>
            </a:p>
          </p:txBody>
        </p: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1983274" y="4024108"/>
              <a:ext cx="5899282" cy="2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chemeClr val="bg2"/>
                  </a:solidFill>
                  <a:cs typeface="Times New Roman" pitchFamily="18" charset="0"/>
                </a:rPr>
                <a:t>  </a:t>
              </a:r>
              <a:r>
                <a:rPr lang="en-GB" sz="1400" dirty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Choose visual, auditory or other aids – keep it simple and corporate.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8452577">
              <a:off x="1933261" y="1893489"/>
              <a:ext cx="484970" cy="97622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rot="18452577">
              <a:off x="3336150" y="3057335"/>
              <a:ext cx="484970" cy="97622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rot="18452577">
              <a:off x="4865593" y="4295630"/>
              <a:ext cx="484970" cy="97622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39947" name="Rectangle 5"/>
            <p:cNvSpPr>
              <a:spLocks noChangeArrowheads="1"/>
            </p:cNvSpPr>
            <p:nvPr/>
          </p:nvSpPr>
          <p:spPr bwMode="auto">
            <a:xfrm>
              <a:off x="381000" y="1676400"/>
              <a:ext cx="5648928" cy="2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400" dirty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Select (and reject) content of your presentation.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cs typeface="Calibri" pitchFamily="34" charset="0"/>
              </a:rPr>
              <a:t>What makes a good presentation?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uFill>
                  <a:solidFill>
                    <a:srgbClr val="007CA4"/>
                  </a:solidFill>
                </a:uFill>
                <a:sym typeface="Helvetica Neue"/>
              </a:rPr>
              <a:t>Be heard</a:t>
            </a:r>
          </a:p>
          <a:p>
            <a:r>
              <a:rPr lang="en-GB" dirty="0">
                <a:uFill>
                  <a:solidFill>
                    <a:srgbClr val="007CA4"/>
                  </a:solidFill>
                </a:uFill>
                <a:sym typeface="Helvetica Neue"/>
              </a:rPr>
              <a:t>Be clear</a:t>
            </a:r>
          </a:p>
          <a:p>
            <a:r>
              <a:rPr lang="en-GB" dirty="0">
                <a:uFill>
                  <a:solidFill>
                    <a:srgbClr val="007CA4"/>
                  </a:solidFill>
                </a:uFill>
                <a:sym typeface="Helvetica Neue"/>
              </a:rPr>
              <a:t>Be authentic</a:t>
            </a:r>
          </a:p>
          <a:p>
            <a:r>
              <a:rPr lang="en-GB" dirty="0">
                <a:uFill>
                  <a:solidFill>
                    <a:srgbClr val="007CA4"/>
                  </a:solidFill>
                </a:uFill>
                <a:sym typeface="Helvetica Neue"/>
              </a:rPr>
              <a:t>Be YOU!</a:t>
            </a:r>
          </a:p>
        </p:txBody>
      </p:sp>
      <p:pic>
        <p:nvPicPr>
          <p:cNvPr id="1029" name="Picture 5" descr="C:\Users\User\AppData\Local\Microsoft\Windows\Temporary Internet Files\Content.IE5\R692H1AT\voice_of_user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cs typeface="Calibri" pitchFamily="34" charset="0"/>
              </a:rPr>
              <a:t>Tips for presentation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74838"/>
            <a:ext cx="6102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‘Right’ number of slides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Make notes – read or prepare the day of/before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Don’t just read (slides or notes)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Avoid jargon and information overload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Beware handouts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Be yourself (it was you who was invited to speak!)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“To err is human”</a:t>
            </a:r>
          </a:p>
        </p:txBody>
      </p:sp>
      <p:pic>
        <p:nvPicPr>
          <p:cNvPr id="1027" name="Picture 3" descr="C:\Users\User\AppData\Local\Microsoft\Windows\Temporary Internet Files\Content.IE5\Q1Y1I23Y\smiling-old-ma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86395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Tips for presentation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444115"/>
            <a:ext cx="60304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Rehearse – but not too much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Check ppt works accurately as a slide show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Recognise and respect your audience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Accept stage fright – don’t overthink it 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Be prepared for questions – don’t fear them!</a:t>
            </a:r>
          </a:p>
          <a:p>
            <a:pPr marL="357188" indent="-357188">
              <a:spcAft>
                <a:spcPts val="1200"/>
              </a:spcAft>
              <a:buSzPct val="80000"/>
              <a:buFont typeface="Wingdings" pitchFamily="2" charset="2"/>
              <a:buChar char="¤"/>
              <a:tabLst>
                <a:tab pos="357188" algn="l"/>
              </a:tabLst>
            </a:pPr>
            <a:r>
              <a:rPr lang="en-US" sz="1400" dirty="0">
                <a:solidFill>
                  <a:schemeClr val="bg2"/>
                </a:solidFill>
                <a:latin typeface="+mj-lt"/>
                <a:cs typeface="Tahoma" pitchFamily="34" charset="0"/>
              </a:rPr>
              <a:t>Have a plan in case you run out of time/have time left</a:t>
            </a:r>
            <a:endParaRPr lang="en-US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Top tip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98884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Trebuchet MS" pitchFamily="34" charset="0"/>
              </a:rPr>
              <a:t>Never think that just because you know it, they must know it too.</a:t>
            </a:r>
          </a:p>
        </p:txBody>
      </p:sp>
      <p:pic>
        <p:nvPicPr>
          <p:cNvPr id="4101" name="Picture 5" descr="C:\Users\User\AppData\Local\Microsoft\Windows\Temporary Internet Files\Content.IE5\D123NF5A\sharing-econom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1950720" cy="105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Microsoft\Windows\Temporary Internet Files\Content.IE5\Q1Y1I23Y\keith_haring_brie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53744"/>
            <a:ext cx="2304256" cy="2304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Some trip hazards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268760"/>
            <a:ext cx="6984777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66700" indent="-266700" algn="l" defTabSz="914400" rtl="0">
              <a:spcAft>
                <a:spcPts val="600"/>
              </a:spcAft>
              <a:buClr>
                <a:srgbClr val="414B54"/>
              </a:buClr>
              <a:buSzPct val="80000"/>
              <a:buFont typeface="Wingdings" pitchFamily="2" charset="2"/>
              <a:buChar char="¤"/>
              <a:defRPr/>
            </a:pPr>
            <a:r>
              <a:rPr lang="en-GB" sz="22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avoid too many bullet points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¤"/>
              <a:defRPr/>
            </a:pPr>
            <a:r>
              <a:rPr lang="en-GB" sz="22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bullets can kill (presentations)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200" dirty="0">
                <a:solidFill>
                  <a:srgbClr val="4149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be predictable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414954"/>
                </a:solidFill>
                <a:latin typeface="SimHei" pitchFamily="49" charset="-122"/>
                <a:ea typeface="SimHei" pitchFamily="49" charset="-122"/>
                <a:cs typeface="Calibri" pitchFamily="34" charset="0"/>
              </a:rPr>
              <a:t>Use text, </a:t>
            </a:r>
            <a:r>
              <a:rPr lang="en-GB" sz="2200" dirty="0" err="1">
                <a:solidFill>
                  <a:srgbClr val="414954"/>
                </a:solidFill>
                <a:latin typeface="SimHei" pitchFamily="49" charset="-122"/>
                <a:ea typeface="SimHei" pitchFamily="49" charset="-122"/>
                <a:cs typeface="Calibri" pitchFamily="34" charset="0"/>
              </a:rPr>
              <a:t>bullets,grammar</a:t>
            </a:r>
            <a:r>
              <a:rPr lang="en-GB" sz="2200" dirty="0">
                <a:solidFill>
                  <a:srgbClr val="414954"/>
                </a:solidFill>
                <a:latin typeface="SimHei" pitchFamily="49" charset="-122"/>
                <a:ea typeface="SimHei" pitchFamily="49" charset="-122"/>
                <a:cs typeface="Calibri" pitchFamily="34" charset="0"/>
              </a:rPr>
              <a:t> consistently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¤"/>
              <a:defRPr/>
            </a:pP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don’t put lots and lots of information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itno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very long sentences with lots and loots of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meestakes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that you then reed to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yor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audience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wehn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they are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pefectly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capable of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redding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it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themsleves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and who are now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probbbayly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2500" dirty="0" err="1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heding</a:t>
            </a: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 for the door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¤"/>
              <a:defRPr/>
            </a:pP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check that pictures or graphs can be read clearly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22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lvl="8" indent="-266700" algn="ctr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r>
              <a:rPr lang="en-GB" sz="2500" dirty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don’t misunderstand or forget the brief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Courier New" pitchFamily="49" charset="0"/>
              <a:buChar char="o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Assertiveness_T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573016"/>
            <a:ext cx="4032448" cy="16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AppData\Local\Microsoft\Windows\Temporary Internet Files\Content.IE5\BHVSVUAC\smilewaitre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189430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a typeface="Calibri" pitchFamily="34" charset="0"/>
                <a:cs typeface="Calibri" pitchFamily="34" charset="0"/>
              </a:rPr>
              <a:t>Presenting to SLT/governors?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780928"/>
            <a:ext cx="5814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GB" sz="1400" dirty="0">
                <a:solidFill>
                  <a:schemeClr val="bg2"/>
                </a:solidFill>
                <a:latin typeface="+mj-lt"/>
                <a:cs typeface="Aparajita" pitchFamily="34" charset="0"/>
              </a:rPr>
              <a:t>“We don’t see things as they are, we see them as we are.”  </a:t>
            </a:r>
          </a:p>
          <a:p>
            <a:pPr eaLnBrk="1" hangingPunct="1">
              <a:buFontTx/>
              <a:buNone/>
              <a:defRPr/>
            </a:pPr>
            <a:endParaRPr lang="en-GB" sz="1400" dirty="0">
              <a:solidFill>
                <a:schemeClr val="bg2"/>
              </a:solidFill>
              <a:latin typeface="+mj-lt"/>
              <a:cs typeface="Aparajit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1400" dirty="0" err="1">
                <a:solidFill>
                  <a:schemeClr val="bg2"/>
                </a:solidFill>
                <a:latin typeface="+mj-lt"/>
                <a:cs typeface="Aparajita" pitchFamily="34" charset="0"/>
              </a:rPr>
              <a:t>Anais</a:t>
            </a:r>
            <a:r>
              <a:rPr lang="en-GB" sz="1400" dirty="0">
                <a:solidFill>
                  <a:schemeClr val="bg2"/>
                </a:solidFill>
                <a:latin typeface="+mj-lt"/>
                <a:cs typeface="Aparajita" pitchFamily="34" charset="0"/>
              </a:rPr>
              <a:t> Nin</a:t>
            </a:r>
          </a:p>
        </p:txBody>
      </p:sp>
    </p:spTree>
    <p:extLst>
      <p:ext uri="{BB962C8B-B14F-4D97-AF65-F5344CB8AC3E}">
        <p14:creationId xmlns:p14="http://schemas.microsoft.com/office/powerpoint/2010/main" val="24940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486</Words>
  <Application>Microsoft Office PowerPoint</Application>
  <PresentationFormat>On-screen Show (4:3)</PresentationFormat>
  <Paragraphs>94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Aparajita</vt:lpstr>
      <vt:lpstr>Arial</vt:lpstr>
      <vt:lpstr>Calibri</vt:lpstr>
      <vt:lpstr>Courier New</vt:lpstr>
      <vt:lpstr>Georgia</vt:lpstr>
      <vt:lpstr>Helvetica</vt:lpstr>
      <vt:lpstr>Helvetica Neue</vt:lpstr>
      <vt:lpstr>SimHei</vt:lpstr>
      <vt:lpstr>Tahoma</vt:lpstr>
      <vt:lpstr>Times New Roman</vt:lpstr>
      <vt:lpstr>Trebuchet MS</vt:lpstr>
      <vt:lpstr>Wingdings</vt:lpstr>
      <vt:lpstr>Default</vt:lpstr>
      <vt:lpstr>Custom Design</vt:lpstr>
      <vt:lpstr>PowerPoint Presentation</vt:lpstr>
      <vt:lpstr>Practical ideas and advice to help you</vt:lpstr>
      <vt:lpstr>What makes a good presentation?</vt:lpstr>
      <vt:lpstr>Voice</vt:lpstr>
      <vt:lpstr>Tips for presentation</vt:lpstr>
      <vt:lpstr>Tips for presentation</vt:lpstr>
      <vt:lpstr>Top tip</vt:lpstr>
      <vt:lpstr>Some trip hazards</vt:lpstr>
      <vt:lpstr>Presenting to SLT/governors?</vt:lpstr>
      <vt:lpstr>Make information accessible</vt:lpstr>
      <vt:lpstr>Inset and team events</vt:lpstr>
      <vt:lpstr>Growing confidence</vt:lpstr>
      <vt:lpstr>External events</vt:lpstr>
      <vt:lpstr>Dress to impress?</vt:lpstr>
      <vt:lpstr>Consider your audience!</vt:lpstr>
      <vt:lpstr>Focus on the mood lifter...</vt:lpstr>
      <vt:lpstr>Summary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Worthen</dc:creator>
  <cp:lastModifiedBy>liz.worthen</cp:lastModifiedBy>
  <cp:revision>140</cp:revision>
  <cp:lastPrinted>2016-07-07T11:09:18Z</cp:lastPrinted>
  <dcterms:modified xsi:type="dcterms:W3CDTF">2017-11-27T17:22:56Z</dcterms:modified>
</cp:coreProperties>
</file>