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4" r:id="rId6"/>
  </p:sldMasterIdLst>
  <p:notesMasterIdLst>
    <p:notesMasterId r:id="rId36"/>
  </p:notesMasterIdLst>
  <p:sldIdLst>
    <p:sldId id="992" r:id="rId7"/>
    <p:sldId id="272" r:id="rId8"/>
    <p:sldId id="277" r:id="rId9"/>
    <p:sldId id="273" r:id="rId10"/>
    <p:sldId id="993" r:id="rId11"/>
    <p:sldId id="972" r:id="rId12"/>
    <p:sldId id="275" r:id="rId13"/>
    <p:sldId id="982" r:id="rId14"/>
    <p:sldId id="927" r:id="rId15"/>
    <p:sldId id="268" r:id="rId16"/>
    <p:sldId id="892" r:id="rId17"/>
    <p:sldId id="952" r:id="rId18"/>
    <p:sldId id="314" r:id="rId19"/>
    <p:sldId id="998" r:id="rId20"/>
    <p:sldId id="889" r:id="rId21"/>
    <p:sldId id="986" r:id="rId22"/>
    <p:sldId id="984" r:id="rId23"/>
    <p:sldId id="995" r:id="rId24"/>
    <p:sldId id="994" r:id="rId25"/>
    <p:sldId id="1019" r:id="rId26"/>
    <p:sldId id="966" r:id="rId27"/>
    <p:sldId id="1014" r:id="rId28"/>
    <p:sldId id="1017" r:id="rId29"/>
    <p:sldId id="1018" r:id="rId30"/>
    <p:sldId id="942" r:id="rId31"/>
    <p:sldId id="1021" r:id="rId32"/>
    <p:sldId id="936" r:id="rId33"/>
    <p:sldId id="1020" r:id="rId34"/>
    <p:sldId id="25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30A36E-3631-144F-93F7-CEF42F82132A}">
          <p14:sldIdLst>
            <p14:sldId id="992"/>
            <p14:sldId id="272"/>
            <p14:sldId id="277"/>
            <p14:sldId id="273"/>
            <p14:sldId id="993"/>
            <p14:sldId id="972"/>
            <p14:sldId id="275"/>
            <p14:sldId id="982"/>
            <p14:sldId id="927"/>
            <p14:sldId id="268"/>
            <p14:sldId id="892"/>
            <p14:sldId id="952"/>
            <p14:sldId id="314"/>
            <p14:sldId id="998"/>
            <p14:sldId id="889"/>
            <p14:sldId id="986"/>
            <p14:sldId id="984"/>
            <p14:sldId id="995"/>
            <p14:sldId id="994"/>
            <p14:sldId id="1019"/>
            <p14:sldId id="966"/>
            <p14:sldId id="1014"/>
            <p14:sldId id="1017"/>
            <p14:sldId id="1018"/>
            <p14:sldId id="942"/>
            <p14:sldId id="1021"/>
            <p14:sldId id="936"/>
            <p14:sldId id="1020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EA4B43"/>
    <a:srgbClr val="E7E6E6"/>
    <a:srgbClr val="FAF8FB"/>
    <a:srgbClr val="FF0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94"/>
  </p:normalViewPr>
  <p:slideViewPr>
    <p:cSldViewPr snapToGrid="0" snapToObjects="1" showGuides="1">
      <p:cViewPr varScale="1">
        <p:scale>
          <a:sx n="62" d="100"/>
          <a:sy n="62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63312-67C4-9740-AB28-207046EFC93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58C9A-1278-6948-8295-876CB6CB5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5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58C9A-1278-6948-8295-876CB6CB5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322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52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E4794-0FAA-43C0-A29B-41B3BD237428}" type="slidenum">
              <a:rPr lang="en-GB" smtClean="0"/>
              <a:t>11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195F0C-A303-499D-90C3-BF4D2E7C8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448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E4794-0FAA-43C0-A29B-41B3BD237428}" type="slidenum">
              <a:rPr lang="en-GB" smtClean="0"/>
              <a:t>12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EDAB8-D443-497C-A4FC-16A69A93E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42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2563" y="415925"/>
            <a:ext cx="6432550" cy="3617913"/>
          </a:xfrm>
          <a:ln/>
        </p:spPr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594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213" indent="-286236" defTabSz="909594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943" indent="-228989" defTabSz="909594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920" indent="-228989" defTabSz="909594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898" indent="-228989" defTabSz="909594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875" indent="-228989" defTabSz="909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852" indent="-228989" defTabSz="909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4829" indent="-228989" defTabSz="909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2807" indent="-228989" defTabSz="909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09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57F72-A59A-4ACB-AD27-556CB5C3932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9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80A750F-CBBD-4893-8343-7D8A4F169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79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58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E4794-0FAA-43C0-A29B-41B3BD237428}" type="slidenum">
              <a:rPr lang="en-GB" smtClean="0"/>
              <a:t>15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5C74E10-B8C1-4FC1-B993-36955283D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357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8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2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2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72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E4794-0FAA-43C0-A29B-41B3BD237428}" type="slidenum">
              <a:rPr lang="en-GB" smtClean="0"/>
              <a:t>20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5C74E10-B8C1-4FC1-B993-36955283D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57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E4794-0FAA-43C0-A29B-41B3BD237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CB5CCA6-83AB-401D-9B8A-7B57861BF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311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1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7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8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A3A97E22-BC50-435C-AABD-63ECEB4CF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/>
          <a:lstStyle>
            <a:lvl1pPr eaLnBrk="0" hangingPunct="0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213" indent="-286236" eaLnBrk="0" hangingPunct="0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943" indent="-228989" eaLnBrk="0" hangingPunct="0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920" indent="-228989" eaLnBrk="0" hangingPunct="0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898" indent="-228989" eaLnBrk="0" hangingPunct="0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8875" indent="-228989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6852" indent="-228989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4829" indent="-228989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2807" indent="-228989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F0215-1912-4A53-B5C0-1A8BFE00E43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58C6291-5624-4E08-91A2-577560B62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9461390-2192-43C9-A945-447088A17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047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1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E4794-0FAA-43C0-A29B-41B3BD237428}" type="slidenum">
              <a:rPr lang="en-GB" smtClean="0"/>
              <a:t>27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C24AED5-2F15-4439-A176-BC24DABA3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424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58C9A-1278-6948-8295-876CB6CB5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772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58C9A-1278-6948-8295-876CB6CB5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59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5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5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3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149" y="4400550"/>
            <a:ext cx="5895975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4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6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8C9A-1278-6948-8295-876CB6CB5B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19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E4794-0FAA-43C0-A29B-41B3BD237428}" type="slidenum">
              <a:rPr lang="en-GB" smtClean="0"/>
              <a:t>9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5ED6F78-BAC0-4482-AB86-324C9D39B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68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70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e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E25AB-FB69-FF49-9486-2E54FDA4E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1351543">
            <a:off x="567359" y="783405"/>
            <a:ext cx="4544938" cy="4544938"/>
          </a:xfrm>
          <a:solidFill>
            <a:schemeClr val="bg1"/>
          </a:solidFill>
          <a:ln w="333375">
            <a:solidFill>
              <a:schemeClr val="bg1"/>
            </a:solidFill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5C302F-418E-3F41-9BFE-E70F46BF275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088262" y="1633928"/>
            <a:ext cx="3852578" cy="3852578"/>
          </a:xfrm>
          <a:solidFill>
            <a:schemeClr val="bg1"/>
          </a:solidFill>
          <a:ln w="333375">
            <a:solidFill>
              <a:schemeClr val="bg1"/>
            </a:solidFill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F884BA5-6E7E-C740-A0B7-8C71A5A5B48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 rot="176261">
            <a:off x="8932356" y="1176115"/>
            <a:ext cx="2781013" cy="2781013"/>
          </a:xfrm>
          <a:solidFill>
            <a:schemeClr val="bg1"/>
          </a:solidFill>
          <a:ln w="333375">
            <a:solidFill>
              <a:schemeClr val="bg1"/>
            </a:solidFill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4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8C75-AC55-4031-BBBE-EF637F18A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9C73E-BEBD-438B-A48C-0A44A55B5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FD78D-4F8C-4F4F-83D9-262C215C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C09-1EBC-4ED3-A079-6E2D06CBD2E5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74881-32E6-448C-B17F-3BAB2543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9E78D-FD5A-42CF-BB61-563831CF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538E-E20F-44C4-AA01-CB4D7E66E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01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4D660-306C-4377-A91D-44B0851C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C09-1EBC-4ED3-A079-6E2D06CBD2E5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1D8BB-2E62-4832-9429-EB2EBF4D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DA89C-0749-4AB1-B68D-673FFA50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538E-E20F-44C4-AA01-CB4D7E66E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8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id="{A4547698-D2AD-E34B-95AE-2203621B1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784" y="3429000"/>
            <a:ext cx="10386431" cy="1996669"/>
          </a:xfrm>
          <a:prstGeom prst="rect">
            <a:avLst/>
          </a:prstGeom>
        </p:spPr>
      </p:pic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55B7CFE3-C255-C246-925D-C10AE187E0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239" y="1128097"/>
            <a:ext cx="4137994" cy="1701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06A673-10F4-0C4F-9C08-A62B1CC96BCF}"/>
              </a:ext>
            </a:extLst>
          </p:cNvPr>
          <p:cNvSpPr/>
          <p:nvPr userDrawn="1"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368A91-AF07-7A42-869B-ACE713FD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378" y="5089405"/>
            <a:ext cx="5931715" cy="1600200"/>
          </a:xfrm>
          <a:prstGeom prst="rect">
            <a:avLst/>
          </a:prstGeom>
        </p:spPr>
        <p:txBody>
          <a:bodyPr anchor="b"/>
          <a:lstStyle>
            <a:lvl1pPr algn="ctr">
              <a:defRPr sz="2800" spc="40" baseline="0"/>
            </a:lvl1pPr>
          </a:lstStyle>
          <a:p>
            <a:r>
              <a:rPr lang="en-GB" dirty="0" err="1"/>
              <a:t>www.childbereavementuk.org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37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slide (Longer vers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47698-D2AD-E34B-95AE-2203621B1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24" y="2297244"/>
            <a:ext cx="10672951" cy="2863475"/>
          </a:xfrm>
          <a:prstGeom prst="rect">
            <a:avLst/>
          </a:prstGeom>
        </p:spPr>
      </p:pic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55B7CFE3-C255-C246-925D-C10AE187E0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075" y="670897"/>
            <a:ext cx="3073850" cy="12640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06A673-10F4-0C4F-9C08-A62B1CC96BCF}"/>
              </a:ext>
            </a:extLst>
          </p:cNvPr>
          <p:cNvSpPr/>
          <p:nvPr userDrawn="1"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368A91-AF07-7A42-869B-ACE713FD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378" y="5089405"/>
            <a:ext cx="5931715" cy="1600200"/>
          </a:xfrm>
          <a:prstGeom prst="rect">
            <a:avLst/>
          </a:prstGeom>
        </p:spPr>
        <p:txBody>
          <a:bodyPr anchor="b"/>
          <a:lstStyle>
            <a:lvl1pPr algn="ctr">
              <a:defRPr sz="2800" spc="40" baseline="0"/>
            </a:lvl1pPr>
          </a:lstStyle>
          <a:p>
            <a:r>
              <a:rPr lang="en-GB" dirty="0" err="1"/>
              <a:t>childbereavementuk.org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6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15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52B6-9A0B-4741-AA33-B415BF598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5878C-7E67-CC48-BB9A-448985621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BB6A-9746-A44D-A2CB-59EA20C3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622"/>
            <a:ext cx="10515600" cy="79306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48E1B-2D91-8F4A-BB14-6F98DAE97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78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9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FC1C-86F8-6741-AB5A-CEDF8890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9682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FE1AE-A951-8343-AC84-50B6EE1A6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940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44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8C5F-47F6-3047-A98D-40CBD2F0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6536-EDF5-9A42-B872-D48C7BC8F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9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A75F4-FC67-FD4E-86E6-967B835E6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9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7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C957D3C-89AF-C84D-8FA4-1D43F7BC4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13115" b="58361"/>
          <a:stretch/>
        </p:blipFill>
        <p:spPr>
          <a:xfrm>
            <a:off x="224853" y="599607"/>
            <a:ext cx="7204113" cy="5016130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07DF5B-BB97-A94B-8F9C-BA8BB0FEEE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 rot="176261">
            <a:off x="7690446" y="926324"/>
            <a:ext cx="3005419" cy="3856489"/>
          </a:xfrm>
          <a:noFill/>
          <a:ln w="333375">
            <a:solidFill>
              <a:schemeClr val="bg1"/>
            </a:solidFill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9BBA400-9D1B-014C-B909-6E5066593E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35677" y="1672281"/>
            <a:ext cx="5313404" cy="28750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add a quotation</a:t>
            </a:r>
          </a:p>
        </p:txBody>
      </p:sp>
      <p:pic>
        <p:nvPicPr>
          <p:cNvPr id="19" name="Picture 18" descr="A picture containing drawing, clock, meter&#10;&#10;Description automatically generated">
            <a:extLst>
              <a:ext uri="{FF2B5EF4-FFF2-40B4-BE49-F238E27FC236}">
                <a16:creationId xmlns:a16="http://schemas.microsoft.com/office/drawing/2014/main" id="{E7B98A84-A2C3-B344-A48D-D998A2B84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99" y="1242263"/>
            <a:ext cx="871800" cy="932526"/>
          </a:xfrm>
          <a:prstGeom prst="rect">
            <a:avLst/>
          </a:prstGeom>
        </p:spPr>
      </p:pic>
      <p:pic>
        <p:nvPicPr>
          <p:cNvPr id="20" name="Picture 19" descr="A picture containing drawing, clock, meter&#10;&#10;Description automatically generated">
            <a:extLst>
              <a:ext uri="{FF2B5EF4-FFF2-40B4-BE49-F238E27FC236}">
                <a16:creationId xmlns:a16="http://schemas.microsoft.com/office/drawing/2014/main" id="{A88F803E-39BC-6644-850F-DCA2977902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732" y="3815770"/>
            <a:ext cx="809829" cy="9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68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8689-32E6-E44B-B852-F3F5AC43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99479-6D07-284A-8923-041889A4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2F4A7-02BD-B646-8508-C94A50896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1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E3F81-574A-3242-AFEC-6508A961B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FD76C-A1C1-8F40-8919-794F06CB3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1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4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6F8F-207D-1F4E-90D7-2FA77B88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4" y="1103356"/>
            <a:ext cx="4321029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06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D6F8-BC88-F045-A3A1-2F77E77C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85FF4-C22C-2E4A-8690-9CFE1465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4988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6BE63-09E3-BF48-97D6-9FB32C0CF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58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221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37D9F-3115-C845-9AC9-2861F0A95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44550"/>
            <a:ext cx="3932237" cy="3528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DA6A5B6-39F1-6348-9099-C5560CD6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4326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C7FE9D0-DC11-5D48-A1F9-37B2D2FF0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120000">
            <a:off x="5987671" y="718593"/>
            <a:ext cx="4680000" cy="4680000"/>
          </a:xfrm>
          <a:ln w="333375">
            <a:solidFill>
              <a:schemeClr val="bg1"/>
            </a:solidFill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31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ayere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5E9A7-5034-8547-AFD2-9D23009AE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1351543">
            <a:off x="567359" y="783405"/>
            <a:ext cx="4544938" cy="4544938"/>
          </a:xfrm>
          <a:solidFill>
            <a:schemeClr val="bg1"/>
          </a:solidFill>
          <a:ln w="333375">
            <a:solidFill>
              <a:schemeClr val="bg1"/>
            </a:solidFill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6C7D47B-F594-0249-B806-BD34804A7A4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088262" y="1633928"/>
            <a:ext cx="3852578" cy="3852578"/>
          </a:xfrm>
          <a:solidFill>
            <a:schemeClr val="bg1"/>
          </a:solidFill>
          <a:ln w="333375">
            <a:solidFill>
              <a:schemeClr val="bg1"/>
            </a:solidFill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D703CBD-9DD1-1340-8C3A-46035373E3C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 rot="176261">
            <a:off x="8932356" y="1176115"/>
            <a:ext cx="2781013" cy="2781013"/>
          </a:xfrm>
          <a:solidFill>
            <a:schemeClr val="bg1"/>
          </a:solidFill>
          <a:ln w="333375">
            <a:solidFill>
              <a:schemeClr val="bg1"/>
            </a:solidFill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642D1F-0E94-A641-9556-314276169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13115" b="58361"/>
          <a:stretch/>
        </p:blipFill>
        <p:spPr>
          <a:xfrm>
            <a:off x="167188" y="616083"/>
            <a:ext cx="7204113" cy="501613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BEF1C0A-674B-034A-B3D7-9D49CEE7D28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 rot="176261">
            <a:off x="7690446" y="926324"/>
            <a:ext cx="3005419" cy="3856489"/>
          </a:xfrm>
          <a:noFill/>
          <a:ln w="333375">
            <a:solidFill>
              <a:schemeClr val="bg1"/>
            </a:solidFill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06CBD0E-FDA8-9F44-B4CF-F082074C05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35677" y="1672281"/>
            <a:ext cx="5313404" cy="28750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add a quotation</a:t>
            </a:r>
          </a:p>
        </p:txBody>
      </p:sp>
    </p:spTree>
    <p:extLst>
      <p:ext uri="{BB962C8B-B14F-4D97-AF65-F5344CB8AC3E}">
        <p14:creationId xmlns:p14="http://schemas.microsoft.com/office/powerpoint/2010/main" val="1160471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of pictre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0A73D7B-65D4-0841-8899-F2E5623E8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ln w="333375">
            <a:noFill/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66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id="{A4547698-D2AD-E34B-95AE-2203621B1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784" y="3429000"/>
            <a:ext cx="10386431" cy="1996669"/>
          </a:xfrm>
          <a:prstGeom prst="rect">
            <a:avLst/>
          </a:prstGeom>
        </p:spPr>
      </p:pic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55B7CFE3-C255-C246-925D-C10AE187E0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239" y="1128097"/>
            <a:ext cx="4137994" cy="1701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06A673-10F4-0C4F-9C08-A62B1CC96BCF}"/>
              </a:ext>
            </a:extLst>
          </p:cNvPr>
          <p:cNvSpPr/>
          <p:nvPr userDrawn="1"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368A91-AF07-7A42-869B-ACE713FD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378" y="5089405"/>
            <a:ext cx="5931715" cy="1600200"/>
          </a:xfrm>
          <a:prstGeom prst="rect">
            <a:avLst/>
          </a:prstGeom>
        </p:spPr>
        <p:txBody>
          <a:bodyPr anchor="b"/>
          <a:lstStyle>
            <a:lvl1pPr algn="ctr">
              <a:defRPr sz="2800" spc="40" baseline="0"/>
            </a:lvl1pPr>
          </a:lstStyle>
          <a:p>
            <a:r>
              <a:rPr lang="en-GB" dirty="0" err="1"/>
              <a:t>www.childbereavementuk.org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41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8C75-AC55-4031-BBBE-EF637F18A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9C73E-BEBD-438B-A48C-0A44A55B5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FD78D-4F8C-4F4F-83D9-262C215C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C09-1EBC-4ED3-A079-6E2D06CBD2E5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74881-32E6-448C-B17F-3BAB2543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9E78D-FD5A-42CF-BB61-563831CF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538E-E20F-44C4-AA01-CB4D7E66E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146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75EC-7485-4BAA-B7AD-E3135A4D838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7CD5-EDC2-4785-B530-FEAC5AD92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57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CBF4-BC1D-4A4D-9049-EBD4FD77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FF00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56F2-A8DA-C749-BF02-BDEF5169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FF0035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FF0035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FF0035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FF0035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FF0035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02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92103-5EDC-4B32-A92C-D6651617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FBD3-956D-48C9-91D8-B8DEBC5C8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56133-831C-4014-8450-6CFEDD45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C09-1EBC-4ED3-A079-6E2D06CBD2E5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40DC6-F3F9-476D-B647-30C45B6D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77FB-E831-4521-B363-6D49D163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538E-E20F-44C4-AA01-CB4D7E66E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05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29C8-30BE-574A-A5B1-5961AF8E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988769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2B3E6-5054-F847-B690-7075B6222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191" y="3720873"/>
            <a:ext cx="10515600" cy="20677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16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424C-D0C2-BB47-9023-3D6FB8A2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CA29C-4B92-6048-8860-83349C741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2700"/>
          </a:xfrm>
        </p:spPr>
        <p:txBody>
          <a:bodyPr/>
          <a:lstStyle>
            <a:lvl1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EE739-B1AE-504B-97E6-67DE6CA4D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2700"/>
          </a:xfrm>
        </p:spPr>
        <p:txBody>
          <a:bodyPr/>
          <a:lstStyle>
            <a:lvl1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1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A215-D361-D548-AA37-34254757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A7A27-F48F-7148-9436-60FE96564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FF00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A305B-E281-3641-888E-2DEA0153B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3283566"/>
          </a:xfrm>
        </p:spPr>
        <p:txBody>
          <a:bodyPr/>
          <a:lstStyle>
            <a:lvl1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CC173-44D1-7045-AEEE-97AEA6336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FF00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BF4A8-5725-7D4F-8A4D-C13919D08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283566"/>
          </a:xfrm>
        </p:spPr>
        <p:txBody>
          <a:bodyPr/>
          <a:lstStyle>
            <a:lvl1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35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7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55CE-AAFB-174C-BC6B-698E800E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9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EAD0-65E1-B446-851F-4F9AA7CB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F00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5DFF2-8042-3643-B26B-AB6C08C05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93866"/>
          </a:xfrm>
        </p:spPr>
        <p:txBody>
          <a:bodyPr/>
          <a:lstStyle>
            <a:lvl1pPr>
              <a:buClr>
                <a:srgbClr val="FF0035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35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35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35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35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524C8-5500-774F-9432-567DBFCFC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9279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82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D7A3-36FE-9940-95A2-8FAD6216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F00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E25AB-FB69-FF49-9486-2E54FDA4E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120000">
            <a:off x="5987671" y="718593"/>
            <a:ext cx="4680000" cy="4680000"/>
          </a:xfrm>
          <a:ln w="333375">
            <a:solidFill>
              <a:schemeClr val="bg1"/>
            </a:solidFill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9B23E-7B21-9F41-94A0-CFDD96745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08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91726-2F70-6D40-99C7-7C8B9D4A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3F4F6-97EB-8E4A-965A-16CFB20F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5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63EB4-2F29-9A42-AD30-2F9FF4A5101F}"/>
              </a:ext>
            </a:extLst>
          </p:cNvPr>
          <p:cNvSpPr/>
          <p:nvPr userDrawn="1"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326B56DD-D1CC-434C-8EF2-F5F8BDC9998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1" y="6145511"/>
            <a:ext cx="1158094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71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3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35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35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35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3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3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2335D09-2A51-4447-8C53-8894FF0A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26B1257-D32B-374B-8460-02D2A63EB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885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E6E829-091C-514A-A066-89F268F5DFD4}"/>
              </a:ext>
            </a:extLst>
          </p:cNvPr>
          <p:cNvSpPr/>
          <p:nvPr userDrawn="1"/>
        </p:nvSpPr>
        <p:spPr>
          <a:xfrm>
            <a:off x="0" y="6024880"/>
            <a:ext cx="12192000" cy="910758"/>
          </a:xfrm>
          <a:custGeom>
            <a:avLst/>
            <a:gdLst>
              <a:gd name="connsiteX0" fmla="*/ 0 w 12192000"/>
              <a:gd name="connsiteY0" fmla="*/ 0 h 910758"/>
              <a:gd name="connsiteX1" fmla="*/ 824411 w 12192000"/>
              <a:gd name="connsiteY1" fmla="*/ 0 h 910758"/>
              <a:gd name="connsiteX2" fmla="*/ 1526903 w 12192000"/>
              <a:gd name="connsiteY2" fmla="*/ 0 h 910758"/>
              <a:gd name="connsiteX3" fmla="*/ 2351314 w 12192000"/>
              <a:gd name="connsiteY3" fmla="*/ 0 h 910758"/>
              <a:gd name="connsiteX4" fmla="*/ 2931886 w 12192000"/>
              <a:gd name="connsiteY4" fmla="*/ 0 h 910758"/>
              <a:gd name="connsiteX5" fmla="*/ 3634377 w 12192000"/>
              <a:gd name="connsiteY5" fmla="*/ 0 h 910758"/>
              <a:gd name="connsiteX6" fmla="*/ 4214949 w 12192000"/>
              <a:gd name="connsiteY6" fmla="*/ 0 h 910758"/>
              <a:gd name="connsiteX7" fmla="*/ 4795520 w 12192000"/>
              <a:gd name="connsiteY7" fmla="*/ 0 h 910758"/>
              <a:gd name="connsiteX8" fmla="*/ 5376091 w 12192000"/>
              <a:gd name="connsiteY8" fmla="*/ 0 h 910758"/>
              <a:gd name="connsiteX9" fmla="*/ 5590903 w 12192000"/>
              <a:gd name="connsiteY9" fmla="*/ 0 h 910758"/>
              <a:gd name="connsiteX10" fmla="*/ 6293394 w 12192000"/>
              <a:gd name="connsiteY10" fmla="*/ 0 h 910758"/>
              <a:gd name="connsiteX11" fmla="*/ 6508206 w 12192000"/>
              <a:gd name="connsiteY11" fmla="*/ 0 h 910758"/>
              <a:gd name="connsiteX12" fmla="*/ 7088777 w 12192000"/>
              <a:gd name="connsiteY12" fmla="*/ 0 h 910758"/>
              <a:gd name="connsiteX13" fmla="*/ 7913189 w 12192000"/>
              <a:gd name="connsiteY13" fmla="*/ 0 h 910758"/>
              <a:gd name="connsiteX14" fmla="*/ 8737600 w 12192000"/>
              <a:gd name="connsiteY14" fmla="*/ 0 h 910758"/>
              <a:gd name="connsiteX15" fmla="*/ 9440091 w 12192000"/>
              <a:gd name="connsiteY15" fmla="*/ 0 h 910758"/>
              <a:gd name="connsiteX16" fmla="*/ 9898743 w 12192000"/>
              <a:gd name="connsiteY16" fmla="*/ 0 h 910758"/>
              <a:gd name="connsiteX17" fmla="*/ 10113554 w 12192000"/>
              <a:gd name="connsiteY17" fmla="*/ 0 h 910758"/>
              <a:gd name="connsiteX18" fmla="*/ 10572206 w 12192000"/>
              <a:gd name="connsiteY18" fmla="*/ 0 h 910758"/>
              <a:gd name="connsiteX19" fmla="*/ 11274697 w 12192000"/>
              <a:gd name="connsiteY19" fmla="*/ 0 h 910758"/>
              <a:gd name="connsiteX20" fmla="*/ 12192000 w 12192000"/>
              <a:gd name="connsiteY20" fmla="*/ 0 h 910758"/>
              <a:gd name="connsiteX21" fmla="*/ 12192000 w 12192000"/>
              <a:gd name="connsiteY21" fmla="*/ 428056 h 910758"/>
              <a:gd name="connsiteX22" fmla="*/ 12192000 w 12192000"/>
              <a:gd name="connsiteY22" fmla="*/ 910758 h 910758"/>
              <a:gd name="connsiteX23" fmla="*/ 11367589 w 12192000"/>
              <a:gd name="connsiteY23" fmla="*/ 910758 h 910758"/>
              <a:gd name="connsiteX24" fmla="*/ 10665097 w 12192000"/>
              <a:gd name="connsiteY24" fmla="*/ 910758 h 910758"/>
              <a:gd name="connsiteX25" fmla="*/ 10450286 w 12192000"/>
              <a:gd name="connsiteY25" fmla="*/ 910758 h 910758"/>
              <a:gd name="connsiteX26" fmla="*/ 9625874 w 12192000"/>
              <a:gd name="connsiteY26" fmla="*/ 910758 h 910758"/>
              <a:gd name="connsiteX27" fmla="*/ 9167223 w 12192000"/>
              <a:gd name="connsiteY27" fmla="*/ 910758 h 910758"/>
              <a:gd name="connsiteX28" fmla="*/ 8464731 w 12192000"/>
              <a:gd name="connsiteY28" fmla="*/ 910758 h 910758"/>
              <a:gd name="connsiteX29" fmla="*/ 8249920 w 12192000"/>
              <a:gd name="connsiteY29" fmla="*/ 910758 h 910758"/>
              <a:gd name="connsiteX30" fmla="*/ 7425509 w 12192000"/>
              <a:gd name="connsiteY30" fmla="*/ 910758 h 910758"/>
              <a:gd name="connsiteX31" fmla="*/ 6966857 w 12192000"/>
              <a:gd name="connsiteY31" fmla="*/ 910758 h 910758"/>
              <a:gd name="connsiteX32" fmla="*/ 6386286 w 12192000"/>
              <a:gd name="connsiteY32" fmla="*/ 910758 h 910758"/>
              <a:gd name="connsiteX33" fmla="*/ 6049554 w 12192000"/>
              <a:gd name="connsiteY33" fmla="*/ 910758 h 910758"/>
              <a:gd name="connsiteX34" fmla="*/ 5347063 w 12192000"/>
              <a:gd name="connsiteY34" fmla="*/ 910758 h 910758"/>
              <a:gd name="connsiteX35" fmla="*/ 4522651 w 12192000"/>
              <a:gd name="connsiteY35" fmla="*/ 910758 h 910758"/>
              <a:gd name="connsiteX36" fmla="*/ 4064000 w 12192000"/>
              <a:gd name="connsiteY36" fmla="*/ 910758 h 910758"/>
              <a:gd name="connsiteX37" fmla="*/ 3239589 w 12192000"/>
              <a:gd name="connsiteY37" fmla="*/ 910758 h 910758"/>
              <a:gd name="connsiteX38" fmla="*/ 2659017 w 12192000"/>
              <a:gd name="connsiteY38" fmla="*/ 910758 h 910758"/>
              <a:gd name="connsiteX39" fmla="*/ 1834606 w 12192000"/>
              <a:gd name="connsiteY39" fmla="*/ 910758 h 910758"/>
              <a:gd name="connsiteX40" fmla="*/ 1010194 w 12192000"/>
              <a:gd name="connsiteY40" fmla="*/ 910758 h 910758"/>
              <a:gd name="connsiteX41" fmla="*/ 673463 w 12192000"/>
              <a:gd name="connsiteY41" fmla="*/ 910758 h 910758"/>
              <a:gd name="connsiteX42" fmla="*/ 0 w 12192000"/>
              <a:gd name="connsiteY42" fmla="*/ 910758 h 910758"/>
              <a:gd name="connsiteX43" fmla="*/ 0 w 12192000"/>
              <a:gd name="connsiteY43" fmla="*/ 455379 h 910758"/>
              <a:gd name="connsiteX44" fmla="*/ 0 w 12192000"/>
              <a:gd name="connsiteY44" fmla="*/ 0 h 91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910758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01073" y="87738"/>
                  <a:pt x="12165400" y="275553"/>
                  <a:pt x="12192000" y="428056"/>
                </a:cubicBezTo>
                <a:cubicBezTo>
                  <a:pt x="12218600" y="580559"/>
                  <a:pt x="12175343" y="673140"/>
                  <a:pt x="12192000" y="910758"/>
                </a:cubicBezTo>
                <a:cubicBezTo>
                  <a:pt x="11845001" y="992447"/>
                  <a:pt x="11692913" y="903564"/>
                  <a:pt x="11367589" y="910758"/>
                </a:cubicBezTo>
                <a:cubicBezTo>
                  <a:pt x="11042265" y="917952"/>
                  <a:pt x="10859477" y="855349"/>
                  <a:pt x="10665097" y="910758"/>
                </a:cubicBezTo>
                <a:cubicBezTo>
                  <a:pt x="10470717" y="966167"/>
                  <a:pt x="10528008" y="885998"/>
                  <a:pt x="10450286" y="910758"/>
                </a:cubicBezTo>
                <a:cubicBezTo>
                  <a:pt x="10372564" y="935518"/>
                  <a:pt x="9826792" y="870635"/>
                  <a:pt x="9625874" y="910758"/>
                </a:cubicBezTo>
                <a:cubicBezTo>
                  <a:pt x="9424956" y="950881"/>
                  <a:pt x="9325243" y="905151"/>
                  <a:pt x="9167223" y="910758"/>
                </a:cubicBezTo>
                <a:cubicBezTo>
                  <a:pt x="9009203" y="916365"/>
                  <a:pt x="8653128" y="827949"/>
                  <a:pt x="8464731" y="910758"/>
                </a:cubicBezTo>
                <a:cubicBezTo>
                  <a:pt x="8276334" y="993567"/>
                  <a:pt x="8294033" y="897248"/>
                  <a:pt x="8249920" y="910758"/>
                </a:cubicBezTo>
                <a:cubicBezTo>
                  <a:pt x="8205807" y="924268"/>
                  <a:pt x="7592219" y="827536"/>
                  <a:pt x="7425509" y="910758"/>
                </a:cubicBezTo>
                <a:cubicBezTo>
                  <a:pt x="7258799" y="993980"/>
                  <a:pt x="7060581" y="906150"/>
                  <a:pt x="6966857" y="910758"/>
                </a:cubicBezTo>
                <a:cubicBezTo>
                  <a:pt x="6873133" y="915366"/>
                  <a:pt x="6515773" y="858255"/>
                  <a:pt x="6386286" y="910758"/>
                </a:cubicBezTo>
                <a:cubicBezTo>
                  <a:pt x="6256799" y="963261"/>
                  <a:pt x="6198857" y="887479"/>
                  <a:pt x="6049554" y="910758"/>
                </a:cubicBezTo>
                <a:cubicBezTo>
                  <a:pt x="5900251" y="934037"/>
                  <a:pt x="5599110" y="890268"/>
                  <a:pt x="5347063" y="910758"/>
                </a:cubicBezTo>
                <a:cubicBezTo>
                  <a:pt x="5095016" y="931248"/>
                  <a:pt x="4696519" y="827071"/>
                  <a:pt x="4522651" y="910758"/>
                </a:cubicBezTo>
                <a:cubicBezTo>
                  <a:pt x="4348783" y="994445"/>
                  <a:pt x="4212299" y="864873"/>
                  <a:pt x="4064000" y="910758"/>
                </a:cubicBezTo>
                <a:cubicBezTo>
                  <a:pt x="3915701" y="956643"/>
                  <a:pt x="3585145" y="868253"/>
                  <a:pt x="3239589" y="910758"/>
                </a:cubicBezTo>
                <a:cubicBezTo>
                  <a:pt x="2894033" y="953263"/>
                  <a:pt x="2811755" y="905471"/>
                  <a:pt x="2659017" y="910758"/>
                </a:cubicBezTo>
                <a:cubicBezTo>
                  <a:pt x="2506279" y="916045"/>
                  <a:pt x="2111851" y="812085"/>
                  <a:pt x="1834606" y="910758"/>
                </a:cubicBezTo>
                <a:cubicBezTo>
                  <a:pt x="1557361" y="1009431"/>
                  <a:pt x="1198377" y="873913"/>
                  <a:pt x="1010194" y="910758"/>
                </a:cubicBezTo>
                <a:cubicBezTo>
                  <a:pt x="822011" y="947603"/>
                  <a:pt x="796939" y="882616"/>
                  <a:pt x="673463" y="910758"/>
                </a:cubicBezTo>
                <a:cubicBezTo>
                  <a:pt x="549987" y="938900"/>
                  <a:pt x="227292" y="857978"/>
                  <a:pt x="0" y="910758"/>
                </a:cubicBezTo>
                <a:cubicBezTo>
                  <a:pt x="-16568" y="734722"/>
                  <a:pt x="53830" y="654669"/>
                  <a:pt x="0" y="455379"/>
                </a:cubicBezTo>
                <a:cubicBezTo>
                  <a:pt x="-53830" y="256089"/>
                  <a:pt x="37031" y="186640"/>
                  <a:pt x="0" y="0"/>
                </a:cubicBezTo>
                <a:close/>
              </a:path>
              <a:path w="12192000" h="910758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00318" y="194098"/>
                  <a:pt x="12147201" y="287672"/>
                  <a:pt x="12192000" y="437164"/>
                </a:cubicBezTo>
                <a:cubicBezTo>
                  <a:pt x="12236799" y="586656"/>
                  <a:pt x="12171674" y="807202"/>
                  <a:pt x="12192000" y="910758"/>
                </a:cubicBezTo>
                <a:cubicBezTo>
                  <a:pt x="12056672" y="936464"/>
                  <a:pt x="11928933" y="908936"/>
                  <a:pt x="11855269" y="910758"/>
                </a:cubicBezTo>
                <a:cubicBezTo>
                  <a:pt x="11781605" y="912580"/>
                  <a:pt x="11728586" y="890796"/>
                  <a:pt x="11640457" y="910758"/>
                </a:cubicBezTo>
                <a:cubicBezTo>
                  <a:pt x="11552328" y="930720"/>
                  <a:pt x="11482902" y="905459"/>
                  <a:pt x="11425646" y="910758"/>
                </a:cubicBezTo>
                <a:cubicBezTo>
                  <a:pt x="11368390" y="916057"/>
                  <a:pt x="11003180" y="892264"/>
                  <a:pt x="10845074" y="910758"/>
                </a:cubicBezTo>
                <a:cubicBezTo>
                  <a:pt x="10686968" y="929252"/>
                  <a:pt x="10594784" y="879457"/>
                  <a:pt x="10508343" y="910758"/>
                </a:cubicBezTo>
                <a:cubicBezTo>
                  <a:pt x="10421902" y="942059"/>
                  <a:pt x="10028343" y="880702"/>
                  <a:pt x="9805851" y="910758"/>
                </a:cubicBezTo>
                <a:cubicBezTo>
                  <a:pt x="9583359" y="940814"/>
                  <a:pt x="9580072" y="876344"/>
                  <a:pt x="9469120" y="910758"/>
                </a:cubicBezTo>
                <a:cubicBezTo>
                  <a:pt x="9358168" y="945172"/>
                  <a:pt x="9072199" y="876676"/>
                  <a:pt x="8766629" y="910758"/>
                </a:cubicBezTo>
                <a:cubicBezTo>
                  <a:pt x="8461059" y="944840"/>
                  <a:pt x="8613260" y="891660"/>
                  <a:pt x="8551817" y="910758"/>
                </a:cubicBezTo>
                <a:cubicBezTo>
                  <a:pt x="8490374" y="929856"/>
                  <a:pt x="8123958" y="858583"/>
                  <a:pt x="7849326" y="910758"/>
                </a:cubicBezTo>
                <a:cubicBezTo>
                  <a:pt x="7574694" y="962933"/>
                  <a:pt x="7651428" y="876310"/>
                  <a:pt x="7512594" y="910758"/>
                </a:cubicBezTo>
                <a:cubicBezTo>
                  <a:pt x="7373760" y="945206"/>
                  <a:pt x="7381683" y="896336"/>
                  <a:pt x="7297783" y="910758"/>
                </a:cubicBezTo>
                <a:cubicBezTo>
                  <a:pt x="7213883" y="925180"/>
                  <a:pt x="7060023" y="878123"/>
                  <a:pt x="6961051" y="910758"/>
                </a:cubicBezTo>
                <a:cubicBezTo>
                  <a:pt x="6862079" y="943393"/>
                  <a:pt x="6437235" y="838655"/>
                  <a:pt x="6258560" y="910758"/>
                </a:cubicBezTo>
                <a:cubicBezTo>
                  <a:pt x="6079885" y="982861"/>
                  <a:pt x="6046551" y="895781"/>
                  <a:pt x="5921829" y="910758"/>
                </a:cubicBezTo>
                <a:cubicBezTo>
                  <a:pt x="5797107" y="925735"/>
                  <a:pt x="5753638" y="903686"/>
                  <a:pt x="5707017" y="910758"/>
                </a:cubicBezTo>
                <a:cubicBezTo>
                  <a:pt x="5660396" y="917830"/>
                  <a:pt x="5452963" y="910491"/>
                  <a:pt x="5370286" y="910758"/>
                </a:cubicBezTo>
                <a:cubicBezTo>
                  <a:pt x="5287609" y="911025"/>
                  <a:pt x="5014743" y="876041"/>
                  <a:pt x="4911634" y="910758"/>
                </a:cubicBezTo>
                <a:cubicBezTo>
                  <a:pt x="4808525" y="945475"/>
                  <a:pt x="4542614" y="864555"/>
                  <a:pt x="4331063" y="910758"/>
                </a:cubicBezTo>
                <a:cubicBezTo>
                  <a:pt x="4119512" y="956961"/>
                  <a:pt x="4069654" y="900021"/>
                  <a:pt x="3994331" y="910758"/>
                </a:cubicBezTo>
                <a:cubicBezTo>
                  <a:pt x="3919008" y="921495"/>
                  <a:pt x="3408040" y="884934"/>
                  <a:pt x="3169920" y="910758"/>
                </a:cubicBezTo>
                <a:cubicBezTo>
                  <a:pt x="2931800" y="936582"/>
                  <a:pt x="2856916" y="860610"/>
                  <a:pt x="2589349" y="910758"/>
                </a:cubicBezTo>
                <a:cubicBezTo>
                  <a:pt x="2321782" y="960906"/>
                  <a:pt x="2006351" y="846162"/>
                  <a:pt x="1764937" y="910758"/>
                </a:cubicBezTo>
                <a:cubicBezTo>
                  <a:pt x="1523523" y="975354"/>
                  <a:pt x="1232650" y="906594"/>
                  <a:pt x="1062446" y="910758"/>
                </a:cubicBezTo>
                <a:cubicBezTo>
                  <a:pt x="892242" y="914922"/>
                  <a:pt x="745975" y="856948"/>
                  <a:pt x="603794" y="910758"/>
                </a:cubicBezTo>
                <a:cubicBezTo>
                  <a:pt x="461613" y="964568"/>
                  <a:pt x="280308" y="862809"/>
                  <a:pt x="0" y="910758"/>
                </a:cubicBezTo>
                <a:cubicBezTo>
                  <a:pt x="-14201" y="760435"/>
                  <a:pt x="36411" y="658484"/>
                  <a:pt x="0" y="473594"/>
                </a:cubicBezTo>
                <a:cubicBezTo>
                  <a:pt x="-36411" y="288704"/>
                  <a:pt x="23398" y="17696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CE68B4CD-0341-BD48-9A63-2AE39127F8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1" y="6145511"/>
            <a:ext cx="1158094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6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3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35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35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35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3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3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79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3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35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35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35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3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3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E74D14-8D80-C344-BCBA-2E19DC6387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83DDA-48DB-AF45-ACAF-3F639E24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757" y="627382"/>
            <a:ext cx="8240486" cy="2988769"/>
          </a:xfrm>
        </p:spPr>
        <p:txBody>
          <a:bodyPr>
            <a:normAutofit/>
          </a:bodyPr>
          <a:lstStyle/>
          <a:p>
            <a:pPr>
              <a:lnSpc>
                <a:spcPts val="5580"/>
              </a:lnSpc>
            </a:pPr>
            <a:r>
              <a:rPr lang="en-US" sz="4800" dirty="0">
                <a:solidFill>
                  <a:srgbClr val="FF2600"/>
                </a:solidFill>
              </a:rPr>
              <a:t>How to practically support pupils with bereavement</a:t>
            </a:r>
            <a:br>
              <a:rPr lang="en-US" sz="4800" dirty="0">
                <a:solidFill>
                  <a:srgbClr val="FF2600"/>
                </a:solidFill>
              </a:rPr>
            </a:br>
            <a:r>
              <a:rPr lang="en-US" sz="4800" dirty="0">
                <a:solidFill>
                  <a:srgbClr val="FF2600"/>
                </a:solidFill>
              </a:rPr>
              <a:t>including suicide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4A27C-AE47-DC46-984E-282A20014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41491"/>
            <a:ext cx="10515600" cy="2067768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Tracey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Boseley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Development Lead for the Education Sector</a:t>
            </a:r>
          </a:p>
          <a:p>
            <a:pPr algn="ctr"/>
            <a:endParaRPr lang="en-US" sz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Child Bereavement UK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7D357-B56E-4543-B37A-CBED174B4346}"/>
              </a:ext>
            </a:extLst>
          </p:cNvPr>
          <p:cNvSpPr/>
          <p:nvPr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7C9F08BB-95B7-514E-B547-E5DA1785F2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1" y="6145511"/>
            <a:ext cx="1158094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5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1DBC9E-5431-1E42-8C0F-D2133FB09E04}"/>
              </a:ext>
            </a:extLst>
          </p:cNvPr>
          <p:cNvSpPr/>
          <p:nvPr/>
        </p:nvSpPr>
        <p:spPr>
          <a:xfrm>
            <a:off x="434671" y="659958"/>
            <a:ext cx="5436042" cy="4643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BAB7D-E18A-D044-B38F-B239D337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57" y="774484"/>
            <a:ext cx="4985467" cy="1325563"/>
          </a:xfrm>
        </p:spPr>
        <p:txBody>
          <a:bodyPr/>
          <a:lstStyle/>
          <a:p>
            <a:pPr algn="ctr"/>
            <a:r>
              <a:rPr lang="en-US" dirty="0"/>
              <a:t>Worden’s </a:t>
            </a:r>
            <a:br>
              <a:rPr lang="en-US" dirty="0"/>
            </a:br>
            <a:r>
              <a:rPr lang="en-US" dirty="0"/>
              <a:t>Tasks of Mourning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6CCEA-0182-E344-8D72-630472F4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302" y="2471839"/>
            <a:ext cx="4139317" cy="2280656"/>
          </a:xfrm>
        </p:spPr>
        <p:txBody>
          <a:bodyPr/>
          <a:lstStyle/>
          <a:p>
            <a:r>
              <a:rPr lang="en-US" dirty="0"/>
              <a:t>Accept</a:t>
            </a:r>
          </a:p>
          <a:p>
            <a:r>
              <a:rPr lang="en-US" dirty="0"/>
              <a:t>Process</a:t>
            </a:r>
          </a:p>
          <a:p>
            <a:r>
              <a:rPr lang="en-US" dirty="0"/>
              <a:t>Adjust</a:t>
            </a:r>
          </a:p>
          <a:p>
            <a:r>
              <a:rPr lang="en-US" dirty="0"/>
              <a:t>Connection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C4BD8-2217-7C4E-B612-1228CA9A6A1C}"/>
              </a:ext>
            </a:extLst>
          </p:cNvPr>
          <p:cNvSpPr/>
          <p:nvPr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1D5E1848-0AC0-2549-BC01-EEC9F7FAA2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1" y="6145511"/>
            <a:ext cx="1158094" cy="476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C54487-EFA9-7747-B6F9-A8EABFDDBB2E}"/>
              </a:ext>
            </a:extLst>
          </p:cNvPr>
          <p:cNvSpPr/>
          <p:nvPr/>
        </p:nvSpPr>
        <p:spPr>
          <a:xfrm>
            <a:off x="6321288" y="659958"/>
            <a:ext cx="5436042" cy="4643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DA8939-7E5D-C541-AECF-71C76F6FE523}"/>
              </a:ext>
            </a:extLst>
          </p:cNvPr>
          <p:cNvSpPr txBox="1">
            <a:spLocks/>
          </p:cNvSpPr>
          <p:nvPr/>
        </p:nvSpPr>
        <p:spPr>
          <a:xfrm>
            <a:off x="6546576" y="455526"/>
            <a:ext cx="4985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FF00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Stroebe</a:t>
            </a:r>
            <a:r>
              <a:rPr lang="en-US" dirty="0"/>
              <a:t> and </a:t>
            </a:r>
            <a:r>
              <a:rPr lang="en-US" dirty="0" err="1"/>
              <a:t>Schut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DC4DB3-621D-2745-9CD7-6E7A2494AF5D}"/>
              </a:ext>
            </a:extLst>
          </p:cNvPr>
          <p:cNvSpPr txBox="1">
            <a:spLocks/>
          </p:cNvSpPr>
          <p:nvPr/>
        </p:nvSpPr>
        <p:spPr>
          <a:xfrm>
            <a:off x="7208189" y="1437265"/>
            <a:ext cx="4139317" cy="3522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Dual process model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440A39-3627-4B08-8F29-89FA04D5C1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642" y="2136589"/>
            <a:ext cx="5061334" cy="28488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232EFB-48DF-4DF8-9FE9-146A64DB477B}"/>
              </a:ext>
            </a:extLst>
          </p:cNvPr>
          <p:cNvSpPr/>
          <p:nvPr/>
        </p:nvSpPr>
        <p:spPr>
          <a:xfrm>
            <a:off x="10283687" y="1987826"/>
            <a:ext cx="1473642" cy="48401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7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ABE9E-2135-4396-82D8-B9318673B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44" y="294103"/>
            <a:ext cx="10474665" cy="56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5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>
            <a:extLst>
              <a:ext uri="{FF2B5EF4-FFF2-40B4-BE49-F238E27FC236}">
                <a16:creationId xmlns:a16="http://schemas.microsoft.com/office/drawing/2014/main" id="{8C2C95BB-BC88-4EE8-80CC-A00025673C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777">
            <a:off x="771648" y="559018"/>
            <a:ext cx="5474824" cy="51728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C3C496-B09E-4A06-B8B8-53FE402FE3E8}"/>
              </a:ext>
            </a:extLst>
          </p:cNvPr>
          <p:cNvSpPr txBox="1">
            <a:spLocks noChangeArrowheads="1"/>
          </p:cNvSpPr>
          <p:nvPr/>
        </p:nvSpPr>
        <p:spPr>
          <a:xfrm>
            <a:off x="6258045" y="982374"/>
            <a:ext cx="5189316" cy="561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3900" b="1" kern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Few: </a:t>
            </a: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specialist bereavement support for vulnerable or </a:t>
            </a:r>
            <a:r>
              <a:rPr lang="en-US" sz="2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traumatised</a:t>
            </a:r>
            <a:endParaRPr lang="en-US" sz="2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2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35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Some:</a:t>
            </a:r>
            <a:r>
              <a:rPr lang="en-US" sz="35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1-2-1, family, peer or group bereavement support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3900" b="1" kern="1200" dirty="0">
                <a:solidFill>
                  <a:srgbClr val="FF2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US" sz="3900" dirty="0">
                <a:solidFill>
                  <a:srgbClr val="FF2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supportive response from existing networks</a:t>
            </a: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br>
              <a:rPr lang="en-US" sz="4400" kern="1200" dirty="0">
                <a:latin typeface="+mj-lt"/>
                <a:ea typeface="+mj-ea"/>
                <a:cs typeface="+mj-cs"/>
              </a:rPr>
            </a:b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465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675387" y="455950"/>
            <a:ext cx="6096067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F</a:t>
            </a: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amiliar and trusted adults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Routine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Being a child/young person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R</a:t>
            </a: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efuge 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Community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01AF22A-CB05-924A-A279-70238CBA320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85708" y="600536"/>
            <a:ext cx="4437705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FF00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8000" b="1" dirty="0">
                <a:solidFill>
                  <a:srgbClr val="FFC000"/>
                </a:solidFill>
              </a:rPr>
              <a:t>School</a:t>
            </a:r>
            <a:br>
              <a:rPr lang="en-GB" dirty="0">
                <a:solidFill>
                  <a:srgbClr val="FF2600"/>
                </a:solidFill>
              </a:rPr>
            </a:b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A place of normality, stability and security for a grieving pupil</a:t>
            </a:r>
            <a:br>
              <a:rPr lang="en-GB" dirty="0">
                <a:solidFill>
                  <a:srgbClr val="FF2600"/>
                </a:solidFill>
              </a:rPr>
            </a:br>
            <a:endParaRPr lang="en-GB" dirty="0">
              <a:solidFill>
                <a:srgbClr val="FF2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5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4D689A-5BEE-694D-A4EE-DBCBAB84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09" y="1221263"/>
            <a:ext cx="429927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 school bereavement policy or charter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AD9C44-D4C8-1044-BA4F-2D1664BEA1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968428" y="735140"/>
            <a:ext cx="3706812" cy="4265054"/>
          </a:xfrm>
        </p:spPr>
      </p:pic>
    </p:spTree>
    <p:extLst>
      <p:ext uri="{BB962C8B-B14F-4D97-AF65-F5344CB8AC3E}">
        <p14:creationId xmlns:p14="http://schemas.microsoft.com/office/powerpoint/2010/main" val="210263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5FE1D-943E-4044-8905-1ED7EB2F47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751" y="306326"/>
            <a:ext cx="9802249" cy="5567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B36A9A-D272-4DF3-8D3B-EFACFC8F19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26702" cy="17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BB6539-012E-394A-B399-4F20F9EC9D9F}"/>
              </a:ext>
            </a:extLst>
          </p:cNvPr>
          <p:cNvSpPr/>
          <p:nvPr/>
        </p:nvSpPr>
        <p:spPr>
          <a:xfrm>
            <a:off x="577310" y="1268769"/>
            <a:ext cx="5436042" cy="4060507"/>
          </a:xfrm>
          <a:custGeom>
            <a:avLst/>
            <a:gdLst>
              <a:gd name="connsiteX0" fmla="*/ 0 w 5436042"/>
              <a:gd name="connsiteY0" fmla="*/ 0 h 4060507"/>
              <a:gd name="connsiteX1" fmla="*/ 489244 w 5436042"/>
              <a:gd name="connsiteY1" fmla="*/ 0 h 4060507"/>
              <a:gd name="connsiteX2" fmla="*/ 1087208 w 5436042"/>
              <a:gd name="connsiteY2" fmla="*/ 0 h 4060507"/>
              <a:gd name="connsiteX3" fmla="*/ 1522092 w 5436042"/>
              <a:gd name="connsiteY3" fmla="*/ 0 h 4060507"/>
              <a:gd name="connsiteX4" fmla="*/ 2065696 w 5436042"/>
              <a:gd name="connsiteY4" fmla="*/ 0 h 4060507"/>
              <a:gd name="connsiteX5" fmla="*/ 2663661 w 5436042"/>
              <a:gd name="connsiteY5" fmla="*/ 0 h 4060507"/>
              <a:gd name="connsiteX6" fmla="*/ 3044184 w 5436042"/>
              <a:gd name="connsiteY6" fmla="*/ 0 h 4060507"/>
              <a:gd name="connsiteX7" fmla="*/ 3424706 w 5436042"/>
              <a:gd name="connsiteY7" fmla="*/ 0 h 4060507"/>
              <a:gd name="connsiteX8" fmla="*/ 4077032 w 5436042"/>
              <a:gd name="connsiteY8" fmla="*/ 0 h 4060507"/>
              <a:gd name="connsiteX9" fmla="*/ 4620636 w 5436042"/>
              <a:gd name="connsiteY9" fmla="*/ 0 h 4060507"/>
              <a:gd name="connsiteX10" fmla="*/ 5436042 w 5436042"/>
              <a:gd name="connsiteY10" fmla="*/ 0 h 4060507"/>
              <a:gd name="connsiteX11" fmla="*/ 5436042 w 5436042"/>
              <a:gd name="connsiteY11" fmla="*/ 580072 h 4060507"/>
              <a:gd name="connsiteX12" fmla="*/ 5436042 w 5436042"/>
              <a:gd name="connsiteY12" fmla="*/ 1200750 h 4060507"/>
              <a:gd name="connsiteX13" fmla="*/ 5436042 w 5436042"/>
              <a:gd name="connsiteY13" fmla="*/ 1699612 h 4060507"/>
              <a:gd name="connsiteX14" fmla="*/ 5436042 w 5436042"/>
              <a:gd name="connsiteY14" fmla="*/ 2279685 h 4060507"/>
              <a:gd name="connsiteX15" fmla="*/ 5436042 w 5436042"/>
              <a:gd name="connsiteY15" fmla="*/ 2737942 h 4060507"/>
              <a:gd name="connsiteX16" fmla="*/ 5436042 w 5436042"/>
              <a:gd name="connsiteY16" fmla="*/ 3399224 h 4060507"/>
              <a:gd name="connsiteX17" fmla="*/ 5436042 w 5436042"/>
              <a:gd name="connsiteY17" fmla="*/ 4060507 h 4060507"/>
              <a:gd name="connsiteX18" fmla="*/ 4783717 w 5436042"/>
              <a:gd name="connsiteY18" fmla="*/ 4060507 h 4060507"/>
              <a:gd name="connsiteX19" fmla="*/ 4185752 w 5436042"/>
              <a:gd name="connsiteY19" fmla="*/ 4060507 h 4060507"/>
              <a:gd name="connsiteX20" fmla="*/ 3750869 w 5436042"/>
              <a:gd name="connsiteY20" fmla="*/ 4060507 h 4060507"/>
              <a:gd name="connsiteX21" fmla="*/ 3098544 w 5436042"/>
              <a:gd name="connsiteY21" fmla="*/ 4060507 h 4060507"/>
              <a:gd name="connsiteX22" fmla="*/ 2554940 w 5436042"/>
              <a:gd name="connsiteY22" fmla="*/ 4060507 h 4060507"/>
              <a:gd name="connsiteX23" fmla="*/ 2174417 w 5436042"/>
              <a:gd name="connsiteY23" fmla="*/ 4060507 h 4060507"/>
              <a:gd name="connsiteX24" fmla="*/ 1630813 w 5436042"/>
              <a:gd name="connsiteY24" fmla="*/ 4060507 h 4060507"/>
              <a:gd name="connsiteX25" fmla="*/ 1141569 w 5436042"/>
              <a:gd name="connsiteY25" fmla="*/ 4060507 h 4060507"/>
              <a:gd name="connsiteX26" fmla="*/ 652325 w 5436042"/>
              <a:gd name="connsiteY26" fmla="*/ 4060507 h 4060507"/>
              <a:gd name="connsiteX27" fmla="*/ 0 w 5436042"/>
              <a:gd name="connsiteY27" fmla="*/ 4060507 h 4060507"/>
              <a:gd name="connsiteX28" fmla="*/ 0 w 5436042"/>
              <a:gd name="connsiteY28" fmla="*/ 3521040 h 4060507"/>
              <a:gd name="connsiteX29" fmla="*/ 0 w 5436042"/>
              <a:gd name="connsiteY29" fmla="*/ 2900362 h 4060507"/>
              <a:gd name="connsiteX30" fmla="*/ 0 w 5436042"/>
              <a:gd name="connsiteY30" fmla="*/ 2360895 h 4060507"/>
              <a:gd name="connsiteX31" fmla="*/ 0 w 5436042"/>
              <a:gd name="connsiteY31" fmla="*/ 1902638 h 4060507"/>
              <a:gd name="connsiteX32" fmla="*/ 0 w 5436042"/>
              <a:gd name="connsiteY32" fmla="*/ 1363170 h 4060507"/>
              <a:gd name="connsiteX33" fmla="*/ 0 w 5436042"/>
              <a:gd name="connsiteY33" fmla="*/ 742493 h 4060507"/>
              <a:gd name="connsiteX34" fmla="*/ 0 w 5436042"/>
              <a:gd name="connsiteY34" fmla="*/ 0 h 406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436042" h="4060507" fill="none" extrusionOk="0">
                <a:moveTo>
                  <a:pt x="0" y="0"/>
                </a:moveTo>
                <a:cubicBezTo>
                  <a:pt x="106344" y="-29656"/>
                  <a:pt x="306076" y="24042"/>
                  <a:pt x="489244" y="0"/>
                </a:cubicBezTo>
                <a:cubicBezTo>
                  <a:pt x="672412" y="-24042"/>
                  <a:pt x="932711" y="32194"/>
                  <a:pt x="1087208" y="0"/>
                </a:cubicBezTo>
                <a:cubicBezTo>
                  <a:pt x="1241705" y="-32194"/>
                  <a:pt x="1389885" y="14884"/>
                  <a:pt x="1522092" y="0"/>
                </a:cubicBezTo>
                <a:cubicBezTo>
                  <a:pt x="1654299" y="-14884"/>
                  <a:pt x="1928070" y="46107"/>
                  <a:pt x="2065696" y="0"/>
                </a:cubicBezTo>
                <a:cubicBezTo>
                  <a:pt x="2203322" y="-46107"/>
                  <a:pt x="2534548" y="27268"/>
                  <a:pt x="2663661" y="0"/>
                </a:cubicBezTo>
                <a:cubicBezTo>
                  <a:pt x="2792774" y="-27268"/>
                  <a:pt x="2915612" y="29323"/>
                  <a:pt x="3044184" y="0"/>
                </a:cubicBezTo>
                <a:cubicBezTo>
                  <a:pt x="3172756" y="-29323"/>
                  <a:pt x="3237381" y="533"/>
                  <a:pt x="3424706" y="0"/>
                </a:cubicBezTo>
                <a:cubicBezTo>
                  <a:pt x="3612031" y="-533"/>
                  <a:pt x="3779023" y="64857"/>
                  <a:pt x="4077032" y="0"/>
                </a:cubicBezTo>
                <a:cubicBezTo>
                  <a:pt x="4375041" y="-64857"/>
                  <a:pt x="4386141" y="38202"/>
                  <a:pt x="4620636" y="0"/>
                </a:cubicBezTo>
                <a:cubicBezTo>
                  <a:pt x="4855131" y="-38202"/>
                  <a:pt x="5139198" y="42329"/>
                  <a:pt x="5436042" y="0"/>
                </a:cubicBezTo>
                <a:cubicBezTo>
                  <a:pt x="5464906" y="158537"/>
                  <a:pt x="5433641" y="401857"/>
                  <a:pt x="5436042" y="580072"/>
                </a:cubicBezTo>
                <a:cubicBezTo>
                  <a:pt x="5438443" y="758287"/>
                  <a:pt x="5372647" y="958361"/>
                  <a:pt x="5436042" y="1200750"/>
                </a:cubicBezTo>
                <a:cubicBezTo>
                  <a:pt x="5499437" y="1443139"/>
                  <a:pt x="5433229" y="1592009"/>
                  <a:pt x="5436042" y="1699612"/>
                </a:cubicBezTo>
                <a:cubicBezTo>
                  <a:pt x="5438855" y="1807215"/>
                  <a:pt x="5418313" y="2075014"/>
                  <a:pt x="5436042" y="2279685"/>
                </a:cubicBezTo>
                <a:cubicBezTo>
                  <a:pt x="5453771" y="2484356"/>
                  <a:pt x="5409538" y="2532382"/>
                  <a:pt x="5436042" y="2737942"/>
                </a:cubicBezTo>
                <a:cubicBezTo>
                  <a:pt x="5462546" y="2943502"/>
                  <a:pt x="5399285" y="3106012"/>
                  <a:pt x="5436042" y="3399224"/>
                </a:cubicBezTo>
                <a:cubicBezTo>
                  <a:pt x="5472799" y="3692436"/>
                  <a:pt x="5358113" y="3776081"/>
                  <a:pt x="5436042" y="4060507"/>
                </a:cubicBezTo>
                <a:cubicBezTo>
                  <a:pt x="5172417" y="4105554"/>
                  <a:pt x="5083850" y="4035490"/>
                  <a:pt x="4783717" y="4060507"/>
                </a:cubicBezTo>
                <a:cubicBezTo>
                  <a:pt x="4483584" y="4085524"/>
                  <a:pt x="4482363" y="3997606"/>
                  <a:pt x="4185752" y="4060507"/>
                </a:cubicBezTo>
                <a:cubicBezTo>
                  <a:pt x="3889142" y="4123408"/>
                  <a:pt x="3842352" y="4028528"/>
                  <a:pt x="3750869" y="4060507"/>
                </a:cubicBezTo>
                <a:cubicBezTo>
                  <a:pt x="3659386" y="4092486"/>
                  <a:pt x="3271370" y="4000351"/>
                  <a:pt x="3098544" y="4060507"/>
                </a:cubicBezTo>
                <a:cubicBezTo>
                  <a:pt x="2925718" y="4120663"/>
                  <a:pt x="2815952" y="4032233"/>
                  <a:pt x="2554940" y="4060507"/>
                </a:cubicBezTo>
                <a:cubicBezTo>
                  <a:pt x="2293928" y="4088781"/>
                  <a:pt x="2287326" y="4032105"/>
                  <a:pt x="2174417" y="4060507"/>
                </a:cubicBezTo>
                <a:cubicBezTo>
                  <a:pt x="2061508" y="4088909"/>
                  <a:pt x="1772602" y="4000868"/>
                  <a:pt x="1630813" y="4060507"/>
                </a:cubicBezTo>
                <a:cubicBezTo>
                  <a:pt x="1489024" y="4120146"/>
                  <a:pt x="1315998" y="4006203"/>
                  <a:pt x="1141569" y="4060507"/>
                </a:cubicBezTo>
                <a:cubicBezTo>
                  <a:pt x="967140" y="4114811"/>
                  <a:pt x="857401" y="4006963"/>
                  <a:pt x="652325" y="4060507"/>
                </a:cubicBezTo>
                <a:cubicBezTo>
                  <a:pt x="447249" y="4114051"/>
                  <a:pt x="235182" y="4037594"/>
                  <a:pt x="0" y="4060507"/>
                </a:cubicBezTo>
                <a:cubicBezTo>
                  <a:pt x="-44260" y="3828196"/>
                  <a:pt x="42019" y="3637307"/>
                  <a:pt x="0" y="3521040"/>
                </a:cubicBezTo>
                <a:cubicBezTo>
                  <a:pt x="-42019" y="3404773"/>
                  <a:pt x="58377" y="3094220"/>
                  <a:pt x="0" y="2900362"/>
                </a:cubicBezTo>
                <a:cubicBezTo>
                  <a:pt x="-58377" y="2706504"/>
                  <a:pt x="40923" y="2577461"/>
                  <a:pt x="0" y="2360895"/>
                </a:cubicBezTo>
                <a:cubicBezTo>
                  <a:pt x="-40923" y="2144329"/>
                  <a:pt x="43988" y="2082341"/>
                  <a:pt x="0" y="1902638"/>
                </a:cubicBezTo>
                <a:cubicBezTo>
                  <a:pt x="-43988" y="1722935"/>
                  <a:pt x="36056" y="1580843"/>
                  <a:pt x="0" y="1363170"/>
                </a:cubicBezTo>
                <a:cubicBezTo>
                  <a:pt x="-36056" y="1145497"/>
                  <a:pt x="60305" y="965433"/>
                  <a:pt x="0" y="742493"/>
                </a:cubicBezTo>
                <a:cubicBezTo>
                  <a:pt x="-60305" y="519553"/>
                  <a:pt x="12912" y="161174"/>
                  <a:pt x="0" y="0"/>
                </a:cubicBezTo>
                <a:close/>
              </a:path>
              <a:path w="5436042" h="4060507" stroke="0" extrusionOk="0">
                <a:moveTo>
                  <a:pt x="0" y="0"/>
                </a:moveTo>
                <a:cubicBezTo>
                  <a:pt x="119020" y="-17576"/>
                  <a:pt x="258305" y="4463"/>
                  <a:pt x="489244" y="0"/>
                </a:cubicBezTo>
                <a:cubicBezTo>
                  <a:pt x="720183" y="-4463"/>
                  <a:pt x="783848" y="41340"/>
                  <a:pt x="869767" y="0"/>
                </a:cubicBezTo>
                <a:cubicBezTo>
                  <a:pt x="955686" y="-41340"/>
                  <a:pt x="1353361" y="191"/>
                  <a:pt x="1522092" y="0"/>
                </a:cubicBezTo>
                <a:cubicBezTo>
                  <a:pt x="1690823" y="-191"/>
                  <a:pt x="1851265" y="4724"/>
                  <a:pt x="2011336" y="0"/>
                </a:cubicBezTo>
                <a:cubicBezTo>
                  <a:pt x="2171407" y="-4724"/>
                  <a:pt x="2380681" y="26801"/>
                  <a:pt x="2500579" y="0"/>
                </a:cubicBezTo>
                <a:cubicBezTo>
                  <a:pt x="2620477" y="-26801"/>
                  <a:pt x="2839607" y="77149"/>
                  <a:pt x="3152904" y="0"/>
                </a:cubicBezTo>
                <a:cubicBezTo>
                  <a:pt x="3466202" y="-77149"/>
                  <a:pt x="3403925" y="45506"/>
                  <a:pt x="3587788" y="0"/>
                </a:cubicBezTo>
                <a:cubicBezTo>
                  <a:pt x="3771651" y="-45506"/>
                  <a:pt x="3988144" y="17427"/>
                  <a:pt x="4240113" y="0"/>
                </a:cubicBezTo>
                <a:cubicBezTo>
                  <a:pt x="4492082" y="-17427"/>
                  <a:pt x="4626504" y="57970"/>
                  <a:pt x="4892438" y="0"/>
                </a:cubicBezTo>
                <a:cubicBezTo>
                  <a:pt x="5158373" y="-57970"/>
                  <a:pt x="5259126" y="6130"/>
                  <a:pt x="5436042" y="0"/>
                </a:cubicBezTo>
                <a:cubicBezTo>
                  <a:pt x="5436505" y="196198"/>
                  <a:pt x="5416163" y="522781"/>
                  <a:pt x="5436042" y="661283"/>
                </a:cubicBezTo>
                <a:cubicBezTo>
                  <a:pt x="5455921" y="799785"/>
                  <a:pt x="5398305" y="1102443"/>
                  <a:pt x="5436042" y="1281960"/>
                </a:cubicBezTo>
                <a:cubicBezTo>
                  <a:pt x="5473779" y="1461477"/>
                  <a:pt x="5408517" y="1587037"/>
                  <a:pt x="5436042" y="1740217"/>
                </a:cubicBezTo>
                <a:cubicBezTo>
                  <a:pt x="5463567" y="1893397"/>
                  <a:pt x="5372028" y="2143695"/>
                  <a:pt x="5436042" y="2320290"/>
                </a:cubicBezTo>
                <a:cubicBezTo>
                  <a:pt x="5500056" y="2496885"/>
                  <a:pt x="5428685" y="2725166"/>
                  <a:pt x="5436042" y="2900362"/>
                </a:cubicBezTo>
                <a:cubicBezTo>
                  <a:pt x="5443399" y="3075558"/>
                  <a:pt x="5433781" y="3283368"/>
                  <a:pt x="5436042" y="3480435"/>
                </a:cubicBezTo>
                <a:cubicBezTo>
                  <a:pt x="5438303" y="3677502"/>
                  <a:pt x="5373721" y="3851441"/>
                  <a:pt x="5436042" y="4060507"/>
                </a:cubicBezTo>
                <a:cubicBezTo>
                  <a:pt x="5155110" y="4086335"/>
                  <a:pt x="5114415" y="4037678"/>
                  <a:pt x="4838077" y="4060507"/>
                </a:cubicBezTo>
                <a:cubicBezTo>
                  <a:pt x="4561739" y="4083336"/>
                  <a:pt x="4622054" y="4020499"/>
                  <a:pt x="4457554" y="4060507"/>
                </a:cubicBezTo>
                <a:cubicBezTo>
                  <a:pt x="4293054" y="4100515"/>
                  <a:pt x="4110546" y="4024083"/>
                  <a:pt x="4022671" y="4060507"/>
                </a:cubicBezTo>
                <a:cubicBezTo>
                  <a:pt x="3934796" y="4096931"/>
                  <a:pt x="3676059" y="3996692"/>
                  <a:pt x="3370346" y="4060507"/>
                </a:cubicBezTo>
                <a:cubicBezTo>
                  <a:pt x="3064633" y="4124322"/>
                  <a:pt x="3010369" y="4034650"/>
                  <a:pt x="2826742" y="4060507"/>
                </a:cubicBezTo>
                <a:cubicBezTo>
                  <a:pt x="2643115" y="4086364"/>
                  <a:pt x="2528487" y="4040770"/>
                  <a:pt x="2391858" y="4060507"/>
                </a:cubicBezTo>
                <a:cubicBezTo>
                  <a:pt x="2255229" y="4080244"/>
                  <a:pt x="1967403" y="3995414"/>
                  <a:pt x="1848254" y="4060507"/>
                </a:cubicBezTo>
                <a:cubicBezTo>
                  <a:pt x="1729105" y="4125600"/>
                  <a:pt x="1648272" y="4045005"/>
                  <a:pt x="1467731" y="4060507"/>
                </a:cubicBezTo>
                <a:cubicBezTo>
                  <a:pt x="1287190" y="4076009"/>
                  <a:pt x="1190788" y="4042464"/>
                  <a:pt x="1087208" y="4060507"/>
                </a:cubicBezTo>
                <a:cubicBezTo>
                  <a:pt x="983628" y="4078550"/>
                  <a:pt x="804901" y="4013810"/>
                  <a:pt x="543604" y="4060507"/>
                </a:cubicBezTo>
                <a:cubicBezTo>
                  <a:pt x="282307" y="4107204"/>
                  <a:pt x="230192" y="4006297"/>
                  <a:pt x="0" y="4060507"/>
                </a:cubicBezTo>
                <a:cubicBezTo>
                  <a:pt x="-72430" y="3822528"/>
                  <a:pt x="8754" y="3742961"/>
                  <a:pt x="0" y="3439830"/>
                </a:cubicBezTo>
                <a:cubicBezTo>
                  <a:pt x="-8754" y="3136699"/>
                  <a:pt x="26606" y="3036740"/>
                  <a:pt x="0" y="2900362"/>
                </a:cubicBezTo>
                <a:cubicBezTo>
                  <a:pt x="-26606" y="2763984"/>
                  <a:pt x="39102" y="2574584"/>
                  <a:pt x="0" y="2442105"/>
                </a:cubicBezTo>
                <a:cubicBezTo>
                  <a:pt x="-39102" y="2309626"/>
                  <a:pt x="55129" y="2047004"/>
                  <a:pt x="0" y="1821427"/>
                </a:cubicBezTo>
                <a:cubicBezTo>
                  <a:pt x="-55129" y="1595850"/>
                  <a:pt x="27599" y="1478033"/>
                  <a:pt x="0" y="1322565"/>
                </a:cubicBezTo>
                <a:cubicBezTo>
                  <a:pt x="-27599" y="1167097"/>
                  <a:pt x="52181" y="912071"/>
                  <a:pt x="0" y="701888"/>
                </a:cubicBezTo>
                <a:cubicBezTo>
                  <a:pt x="-52181" y="491705"/>
                  <a:pt x="15461" y="2892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BAB7D-E18A-D044-B38F-B239D337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71" y="71434"/>
            <a:ext cx="6575296" cy="1325563"/>
          </a:xfrm>
        </p:spPr>
        <p:txBody>
          <a:bodyPr/>
          <a:lstStyle/>
          <a:p>
            <a:r>
              <a:rPr lang="en-US" dirty="0"/>
              <a:t>The language of 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6CCEA-0182-E344-8D72-630472F4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423" y="2403185"/>
            <a:ext cx="4139317" cy="3522431"/>
          </a:xfrm>
        </p:spPr>
        <p:txBody>
          <a:bodyPr/>
          <a:lstStyle/>
          <a:p>
            <a:r>
              <a:rPr lang="en-US" dirty="0"/>
              <a:t>Die/death by suicide</a:t>
            </a:r>
          </a:p>
          <a:p>
            <a:r>
              <a:rPr lang="en-US" dirty="0"/>
              <a:t>Take one’s own life</a:t>
            </a:r>
          </a:p>
          <a:p>
            <a:r>
              <a:rPr lang="en-US" dirty="0"/>
              <a:t>Help prevent suicide</a:t>
            </a:r>
          </a:p>
          <a:p>
            <a:r>
              <a:rPr lang="en-US" dirty="0"/>
              <a:t>A suicide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C4BD8-2217-7C4E-B612-1228CA9A6A1C}"/>
              </a:ext>
            </a:extLst>
          </p:cNvPr>
          <p:cNvSpPr/>
          <p:nvPr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1D5E1848-0AC0-2549-BC01-EEC9F7FAA2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1" y="6145511"/>
            <a:ext cx="1158094" cy="476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C54487-EFA9-7747-B6F9-A8EABFDDBB2E}"/>
              </a:ext>
            </a:extLst>
          </p:cNvPr>
          <p:cNvSpPr/>
          <p:nvPr/>
        </p:nvSpPr>
        <p:spPr>
          <a:xfrm>
            <a:off x="6321288" y="1243012"/>
            <a:ext cx="5436042" cy="4060507"/>
          </a:xfrm>
          <a:custGeom>
            <a:avLst/>
            <a:gdLst>
              <a:gd name="connsiteX0" fmla="*/ 0 w 5436042"/>
              <a:gd name="connsiteY0" fmla="*/ 0 h 4060507"/>
              <a:gd name="connsiteX1" fmla="*/ 489244 w 5436042"/>
              <a:gd name="connsiteY1" fmla="*/ 0 h 4060507"/>
              <a:gd name="connsiteX2" fmla="*/ 1087208 w 5436042"/>
              <a:gd name="connsiteY2" fmla="*/ 0 h 4060507"/>
              <a:gd name="connsiteX3" fmla="*/ 1522092 w 5436042"/>
              <a:gd name="connsiteY3" fmla="*/ 0 h 4060507"/>
              <a:gd name="connsiteX4" fmla="*/ 2065696 w 5436042"/>
              <a:gd name="connsiteY4" fmla="*/ 0 h 4060507"/>
              <a:gd name="connsiteX5" fmla="*/ 2663661 w 5436042"/>
              <a:gd name="connsiteY5" fmla="*/ 0 h 4060507"/>
              <a:gd name="connsiteX6" fmla="*/ 3044184 w 5436042"/>
              <a:gd name="connsiteY6" fmla="*/ 0 h 4060507"/>
              <a:gd name="connsiteX7" fmla="*/ 3424706 w 5436042"/>
              <a:gd name="connsiteY7" fmla="*/ 0 h 4060507"/>
              <a:gd name="connsiteX8" fmla="*/ 4077032 w 5436042"/>
              <a:gd name="connsiteY8" fmla="*/ 0 h 4060507"/>
              <a:gd name="connsiteX9" fmla="*/ 4620636 w 5436042"/>
              <a:gd name="connsiteY9" fmla="*/ 0 h 4060507"/>
              <a:gd name="connsiteX10" fmla="*/ 5436042 w 5436042"/>
              <a:gd name="connsiteY10" fmla="*/ 0 h 4060507"/>
              <a:gd name="connsiteX11" fmla="*/ 5436042 w 5436042"/>
              <a:gd name="connsiteY11" fmla="*/ 580072 h 4060507"/>
              <a:gd name="connsiteX12" fmla="*/ 5436042 w 5436042"/>
              <a:gd name="connsiteY12" fmla="*/ 1200750 h 4060507"/>
              <a:gd name="connsiteX13" fmla="*/ 5436042 w 5436042"/>
              <a:gd name="connsiteY13" fmla="*/ 1699612 h 4060507"/>
              <a:gd name="connsiteX14" fmla="*/ 5436042 w 5436042"/>
              <a:gd name="connsiteY14" fmla="*/ 2279685 h 4060507"/>
              <a:gd name="connsiteX15" fmla="*/ 5436042 w 5436042"/>
              <a:gd name="connsiteY15" fmla="*/ 2737942 h 4060507"/>
              <a:gd name="connsiteX16" fmla="*/ 5436042 w 5436042"/>
              <a:gd name="connsiteY16" fmla="*/ 3399224 h 4060507"/>
              <a:gd name="connsiteX17" fmla="*/ 5436042 w 5436042"/>
              <a:gd name="connsiteY17" fmla="*/ 4060507 h 4060507"/>
              <a:gd name="connsiteX18" fmla="*/ 4783717 w 5436042"/>
              <a:gd name="connsiteY18" fmla="*/ 4060507 h 4060507"/>
              <a:gd name="connsiteX19" fmla="*/ 4185752 w 5436042"/>
              <a:gd name="connsiteY19" fmla="*/ 4060507 h 4060507"/>
              <a:gd name="connsiteX20" fmla="*/ 3750869 w 5436042"/>
              <a:gd name="connsiteY20" fmla="*/ 4060507 h 4060507"/>
              <a:gd name="connsiteX21" fmla="*/ 3098544 w 5436042"/>
              <a:gd name="connsiteY21" fmla="*/ 4060507 h 4060507"/>
              <a:gd name="connsiteX22" fmla="*/ 2554940 w 5436042"/>
              <a:gd name="connsiteY22" fmla="*/ 4060507 h 4060507"/>
              <a:gd name="connsiteX23" fmla="*/ 2174417 w 5436042"/>
              <a:gd name="connsiteY23" fmla="*/ 4060507 h 4060507"/>
              <a:gd name="connsiteX24" fmla="*/ 1630813 w 5436042"/>
              <a:gd name="connsiteY24" fmla="*/ 4060507 h 4060507"/>
              <a:gd name="connsiteX25" fmla="*/ 1141569 w 5436042"/>
              <a:gd name="connsiteY25" fmla="*/ 4060507 h 4060507"/>
              <a:gd name="connsiteX26" fmla="*/ 652325 w 5436042"/>
              <a:gd name="connsiteY26" fmla="*/ 4060507 h 4060507"/>
              <a:gd name="connsiteX27" fmla="*/ 0 w 5436042"/>
              <a:gd name="connsiteY27" fmla="*/ 4060507 h 4060507"/>
              <a:gd name="connsiteX28" fmla="*/ 0 w 5436042"/>
              <a:gd name="connsiteY28" fmla="*/ 3521040 h 4060507"/>
              <a:gd name="connsiteX29" fmla="*/ 0 w 5436042"/>
              <a:gd name="connsiteY29" fmla="*/ 2900362 h 4060507"/>
              <a:gd name="connsiteX30" fmla="*/ 0 w 5436042"/>
              <a:gd name="connsiteY30" fmla="*/ 2360895 h 4060507"/>
              <a:gd name="connsiteX31" fmla="*/ 0 w 5436042"/>
              <a:gd name="connsiteY31" fmla="*/ 1902638 h 4060507"/>
              <a:gd name="connsiteX32" fmla="*/ 0 w 5436042"/>
              <a:gd name="connsiteY32" fmla="*/ 1363170 h 4060507"/>
              <a:gd name="connsiteX33" fmla="*/ 0 w 5436042"/>
              <a:gd name="connsiteY33" fmla="*/ 742493 h 4060507"/>
              <a:gd name="connsiteX34" fmla="*/ 0 w 5436042"/>
              <a:gd name="connsiteY34" fmla="*/ 0 h 406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436042" h="4060507" fill="none" extrusionOk="0">
                <a:moveTo>
                  <a:pt x="0" y="0"/>
                </a:moveTo>
                <a:cubicBezTo>
                  <a:pt x="106344" y="-29656"/>
                  <a:pt x="306076" y="24042"/>
                  <a:pt x="489244" y="0"/>
                </a:cubicBezTo>
                <a:cubicBezTo>
                  <a:pt x="672412" y="-24042"/>
                  <a:pt x="932711" y="32194"/>
                  <a:pt x="1087208" y="0"/>
                </a:cubicBezTo>
                <a:cubicBezTo>
                  <a:pt x="1241705" y="-32194"/>
                  <a:pt x="1389885" y="14884"/>
                  <a:pt x="1522092" y="0"/>
                </a:cubicBezTo>
                <a:cubicBezTo>
                  <a:pt x="1654299" y="-14884"/>
                  <a:pt x="1928070" y="46107"/>
                  <a:pt x="2065696" y="0"/>
                </a:cubicBezTo>
                <a:cubicBezTo>
                  <a:pt x="2203322" y="-46107"/>
                  <a:pt x="2534548" y="27268"/>
                  <a:pt x="2663661" y="0"/>
                </a:cubicBezTo>
                <a:cubicBezTo>
                  <a:pt x="2792774" y="-27268"/>
                  <a:pt x="2915612" y="29323"/>
                  <a:pt x="3044184" y="0"/>
                </a:cubicBezTo>
                <a:cubicBezTo>
                  <a:pt x="3172756" y="-29323"/>
                  <a:pt x="3237381" y="533"/>
                  <a:pt x="3424706" y="0"/>
                </a:cubicBezTo>
                <a:cubicBezTo>
                  <a:pt x="3612031" y="-533"/>
                  <a:pt x="3779023" y="64857"/>
                  <a:pt x="4077032" y="0"/>
                </a:cubicBezTo>
                <a:cubicBezTo>
                  <a:pt x="4375041" y="-64857"/>
                  <a:pt x="4386141" y="38202"/>
                  <a:pt x="4620636" y="0"/>
                </a:cubicBezTo>
                <a:cubicBezTo>
                  <a:pt x="4855131" y="-38202"/>
                  <a:pt x="5139198" y="42329"/>
                  <a:pt x="5436042" y="0"/>
                </a:cubicBezTo>
                <a:cubicBezTo>
                  <a:pt x="5464906" y="158537"/>
                  <a:pt x="5433641" y="401857"/>
                  <a:pt x="5436042" y="580072"/>
                </a:cubicBezTo>
                <a:cubicBezTo>
                  <a:pt x="5438443" y="758287"/>
                  <a:pt x="5372647" y="958361"/>
                  <a:pt x="5436042" y="1200750"/>
                </a:cubicBezTo>
                <a:cubicBezTo>
                  <a:pt x="5499437" y="1443139"/>
                  <a:pt x="5433229" y="1592009"/>
                  <a:pt x="5436042" y="1699612"/>
                </a:cubicBezTo>
                <a:cubicBezTo>
                  <a:pt x="5438855" y="1807215"/>
                  <a:pt x="5418313" y="2075014"/>
                  <a:pt x="5436042" y="2279685"/>
                </a:cubicBezTo>
                <a:cubicBezTo>
                  <a:pt x="5453771" y="2484356"/>
                  <a:pt x="5409538" y="2532382"/>
                  <a:pt x="5436042" y="2737942"/>
                </a:cubicBezTo>
                <a:cubicBezTo>
                  <a:pt x="5462546" y="2943502"/>
                  <a:pt x="5399285" y="3106012"/>
                  <a:pt x="5436042" y="3399224"/>
                </a:cubicBezTo>
                <a:cubicBezTo>
                  <a:pt x="5472799" y="3692436"/>
                  <a:pt x="5358113" y="3776081"/>
                  <a:pt x="5436042" y="4060507"/>
                </a:cubicBezTo>
                <a:cubicBezTo>
                  <a:pt x="5172417" y="4105554"/>
                  <a:pt x="5083850" y="4035490"/>
                  <a:pt x="4783717" y="4060507"/>
                </a:cubicBezTo>
                <a:cubicBezTo>
                  <a:pt x="4483584" y="4085524"/>
                  <a:pt x="4482363" y="3997606"/>
                  <a:pt x="4185752" y="4060507"/>
                </a:cubicBezTo>
                <a:cubicBezTo>
                  <a:pt x="3889142" y="4123408"/>
                  <a:pt x="3842352" y="4028528"/>
                  <a:pt x="3750869" y="4060507"/>
                </a:cubicBezTo>
                <a:cubicBezTo>
                  <a:pt x="3659386" y="4092486"/>
                  <a:pt x="3271370" y="4000351"/>
                  <a:pt x="3098544" y="4060507"/>
                </a:cubicBezTo>
                <a:cubicBezTo>
                  <a:pt x="2925718" y="4120663"/>
                  <a:pt x="2815952" y="4032233"/>
                  <a:pt x="2554940" y="4060507"/>
                </a:cubicBezTo>
                <a:cubicBezTo>
                  <a:pt x="2293928" y="4088781"/>
                  <a:pt x="2287326" y="4032105"/>
                  <a:pt x="2174417" y="4060507"/>
                </a:cubicBezTo>
                <a:cubicBezTo>
                  <a:pt x="2061508" y="4088909"/>
                  <a:pt x="1772602" y="4000868"/>
                  <a:pt x="1630813" y="4060507"/>
                </a:cubicBezTo>
                <a:cubicBezTo>
                  <a:pt x="1489024" y="4120146"/>
                  <a:pt x="1315998" y="4006203"/>
                  <a:pt x="1141569" y="4060507"/>
                </a:cubicBezTo>
                <a:cubicBezTo>
                  <a:pt x="967140" y="4114811"/>
                  <a:pt x="857401" y="4006963"/>
                  <a:pt x="652325" y="4060507"/>
                </a:cubicBezTo>
                <a:cubicBezTo>
                  <a:pt x="447249" y="4114051"/>
                  <a:pt x="235182" y="4037594"/>
                  <a:pt x="0" y="4060507"/>
                </a:cubicBezTo>
                <a:cubicBezTo>
                  <a:pt x="-44260" y="3828196"/>
                  <a:pt x="42019" y="3637307"/>
                  <a:pt x="0" y="3521040"/>
                </a:cubicBezTo>
                <a:cubicBezTo>
                  <a:pt x="-42019" y="3404773"/>
                  <a:pt x="58377" y="3094220"/>
                  <a:pt x="0" y="2900362"/>
                </a:cubicBezTo>
                <a:cubicBezTo>
                  <a:pt x="-58377" y="2706504"/>
                  <a:pt x="40923" y="2577461"/>
                  <a:pt x="0" y="2360895"/>
                </a:cubicBezTo>
                <a:cubicBezTo>
                  <a:pt x="-40923" y="2144329"/>
                  <a:pt x="43988" y="2082341"/>
                  <a:pt x="0" y="1902638"/>
                </a:cubicBezTo>
                <a:cubicBezTo>
                  <a:pt x="-43988" y="1722935"/>
                  <a:pt x="36056" y="1580843"/>
                  <a:pt x="0" y="1363170"/>
                </a:cubicBezTo>
                <a:cubicBezTo>
                  <a:pt x="-36056" y="1145497"/>
                  <a:pt x="60305" y="965433"/>
                  <a:pt x="0" y="742493"/>
                </a:cubicBezTo>
                <a:cubicBezTo>
                  <a:pt x="-60305" y="519553"/>
                  <a:pt x="12912" y="161174"/>
                  <a:pt x="0" y="0"/>
                </a:cubicBezTo>
                <a:close/>
              </a:path>
              <a:path w="5436042" h="4060507" stroke="0" extrusionOk="0">
                <a:moveTo>
                  <a:pt x="0" y="0"/>
                </a:moveTo>
                <a:cubicBezTo>
                  <a:pt x="119020" y="-17576"/>
                  <a:pt x="258305" y="4463"/>
                  <a:pt x="489244" y="0"/>
                </a:cubicBezTo>
                <a:cubicBezTo>
                  <a:pt x="720183" y="-4463"/>
                  <a:pt x="783848" y="41340"/>
                  <a:pt x="869767" y="0"/>
                </a:cubicBezTo>
                <a:cubicBezTo>
                  <a:pt x="955686" y="-41340"/>
                  <a:pt x="1353361" y="191"/>
                  <a:pt x="1522092" y="0"/>
                </a:cubicBezTo>
                <a:cubicBezTo>
                  <a:pt x="1690823" y="-191"/>
                  <a:pt x="1851265" y="4724"/>
                  <a:pt x="2011336" y="0"/>
                </a:cubicBezTo>
                <a:cubicBezTo>
                  <a:pt x="2171407" y="-4724"/>
                  <a:pt x="2380681" y="26801"/>
                  <a:pt x="2500579" y="0"/>
                </a:cubicBezTo>
                <a:cubicBezTo>
                  <a:pt x="2620477" y="-26801"/>
                  <a:pt x="2839607" y="77149"/>
                  <a:pt x="3152904" y="0"/>
                </a:cubicBezTo>
                <a:cubicBezTo>
                  <a:pt x="3466202" y="-77149"/>
                  <a:pt x="3403925" y="45506"/>
                  <a:pt x="3587788" y="0"/>
                </a:cubicBezTo>
                <a:cubicBezTo>
                  <a:pt x="3771651" y="-45506"/>
                  <a:pt x="3988144" y="17427"/>
                  <a:pt x="4240113" y="0"/>
                </a:cubicBezTo>
                <a:cubicBezTo>
                  <a:pt x="4492082" y="-17427"/>
                  <a:pt x="4626504" y="57970"/>
                  <a:pt x="4892438" y="0"/>
                </a:cubicBezTo>
                <a:cubicBezTo>
                  <a:pt x="5158373" y="-57970"/>
                  <a:pt x="5259126" y="6130"/>
                  <a:pt x="5436042" y="0"/>
                </a:cubicBezTo>
                <a:cubicBezTo>
                  <a:pt x="5436505" y="196198"/>
                  <a:pt x="5416163" y="522781"/>
                  <a:pt x="5436042" y="661283"/>
                </a:cubicBezTo>
                <a:cubicBezTo>
                  <a:pt x="5455921" y="799785"/>
                  <a:pt x="5398305" y="1102443"/>
                  <a:pt x="5436042" y="1281960"/>
                </a:cubicBezTo>
                <a:cubicBezTo>
                  <a:pt x="5473779" y="1461477"/>
                  <a:pt x="5408517" y="1587037"/>
                  <a:pt x="5436042" y="1740217"/>
                </a:cubicBezTo>
                <a:cubicBezTo>
                  <a:pt x="5463567" y="1893397"/>
                  <a:pt x="5372028" y="2143695"/>
                  <a:pt x="5436042" y="2320290"/>
                </a:cubicBezTo>
                <a:cubicBezTo>
                  <a:pt x="5500056" y="2496885"/>
                  <a:pt x="5428685" y="2725166"/>
                  <a:pt x="5436042" y="2900362"/>
                </a:cubicBezTo>
                <a:cubicBezTo>
                  <a:pt x="5443399" y="3075558"/>
                  <a:pt x="5433781" y="3283368"/>
                  <a:pt x="5436042" y="3480435"/>
                </a:cubicBezTo>
                <a:cubicBezTo>
                  <a:pt x="5438303" y="3677502"/>
                  <a:pt x="5373721" y="3851441"/>
                  <a:pt x="5436042" y="4060507"/>
                </a:cubicBezTo>
                <a:cubicBezTo>
                  <a:pt x="5155110" y="4086335"/>
                  <a:pt x="5114415" y="4037678"/>
                  <a:pt x="4838077" y="4060507"/>
                </a:cubicBezTo>
                <a:cubicBezTo>
                  <a:pt x="4561739" y="4083336"/>
                  <a:pt x="4622054" y="4020499"/>
                  <a:pt x="4457554" y="4060507"/>
                </a:cubicBezTo>
                <a:cubicBezTo>
                  <a:pt x="4293054" y="4100515"/>
                  <a:pt x="4110546" y="4024083"/>
                  <a:pt x="4022671" y="4060507"/>
                </a:cubicBezTo>
                <a:cubicBezTo>
                  <a:pt x="3934796" y="4096931"/>
                  <a:pt x="3676059" y="3996692"/>
                  <a:pt x="3370346" y="4060507"/>
                </a:cubicBezTo>
                <a:cubicBezTo>
                  <a:pt x="3064633" y="4124322"/>
                  <a:pt x="3010369" y="4034650"/>
                  <a:pt x="2826742" y="4060507"/>
                </a:cubicBezTo>
                <a:cubicBezTo>
                  <a:pt x="2643115" y="4086364"/>
                  <a:pt x="2528487" y="4040770"/>
                  <a:pt x="2391858" y="4060507"/>
                </a:cubicBezTo>
                <a:cubicBezTo>
                  <a:pt x="2255229" y="4080244"/>
                  <a:pt x="1967403" y="3995414"/>
                  <a:pt x="1848254" y="4060507"/>
                </a:cubicBezTo>
                <a:cubicBezTo>
                  <a:pt x="1729105" y="4125600"/>
                  <a:pt x="1648272" y="4045005"/>
                  <a:pt x="1467731" y="4060507"/>
                </a:cubicBezTo>
                <a:cubicBezTo>
                  <a:pt x="1287190" y="4076009"/>
                  <a:pt x="1190788" y="4042464"/>
                  <a:pt x="1087208" y="4060507"/>
                </a:cubicBezTo>
                <a:cubicBezTo>
                  <a:pt x="983628" y="4078550"/>
                  <a:pt x="804901" y="4013810"/>
                  <a:pt x="543604" y="4060507"/>
                </a:cubicBezTo>
                <a:cubicBezTo>
                  <a:pt x="282307" y="4107204"/>
                  <a:pt x="230192" y="4006297"/>
                  <a:pt x="0" y="4060507"/>
                </a:cubicBezTo>
                <a:cubicBezTo>
                  <a:pt x="-72430" y="3822528"/>
                  <a:pt x="8754" y="3742961"/>
                  <a:pt x="0" y="3439830"/>
                </a:cubicBezTo>
                <a:cubicBezTo>
                  <a:pt x="-8754" y="3136699"/>
                  <a:pt x="26606" y="3036740"/>
                  <a:pt x="0" y="2900362"/>
                </a:cubicBezTo>
                <a:cubicBezTo>
                  <a:pt x="-26606" y="2763984"/>
                  <a:pt x="39102" y="2574584"/>
                  <a:pt x="0" y="2442105"/>
                </a:cubicBezTo>
                <a:cubicBezTo>
                  <a:pt x="-39102" y="2309626"/>
                  <a:pt x="55129" y="2047004"/>
                  <a:pt x="0" y="1821427"/>
                </a:cubicBezTo>
                <a:cubicBezTo>
                  <a:pt x="-55129" y="1595850"/>
                  <a:pt x="27599" y="1478033"/>
                  <a:pt x="0" y="1322565"/>
                </a:cubicBezTo>
                <a:cubicBezTo>
                  <a:pt x="-27599" y="1167097"/>
                  <a:pt x="52181" y="912071"/>
                  <a:pt x="0" y="701888"/>
                </a:cubicBezTo>
                <a:cubicBezTo>
                  <a:pt x="-52181" y="491705"/>
                  <a:pt x="15461" y="2892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DC4DB3-621D-2745-9CD7-6E7A2494AF5D}"/>
              </a:ext>
            </a:extLst>
          </p:cNvPr>
          <p:cNvSpPr txBox="1">
            <a:spLocks/>
          </p:cNvSpPr>
          <p:nvPr/>
        </p:nvSpPr>
        <p:spPr>
          <a:xfrm>
            <a:off x="6588261" y="2576130"/>
            <a:ext cx="5324185" cy="3522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Commit suicide</a:t>
            </a:r>
          </a:p>
          <a:p>
            <a:r>
              <a:rPr lang="en-US" dirty="0"/>
              <a:t>Suicide victim</a:t>
            </a:r>
          </a:p>
          <a:p>
            <a:r>
              <a:rPr lang="en-US" dirty="0"/>
              <a:t>Just a cry for help</a:t>
            </a:r>
          </a:p>
          <a:p>
            <a:r>
              <a:rPr lang="en-US" dirty="0"/>
              <a:t>A successful suicide attempt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E04128-21BD-0F42-A269-E7957B273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365" y="1368000"/>
            <a:ext cx="1006766" cy="935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DB532A-B6E1-EE46-8BD1-B950F73E84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455" y="1366816"/>
            <a:ext cx="1025388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7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Oval 1">
            <a:extLst>
              <a:ext uri="{FF2B5EF4-FFF2-40B4-BE49-F238E27FC236}">
                <a16:creationId xmlns:a16="http://schemas.microsoft.com/office/drawing/2014/main" id="{8B6EC81F-5469-4773-95E9-F7C7679FF949}"/>
              </a:ext>
            </a:extLst>
          </p:cNvPr>
          <p:cNvSpPr/>
          <p:nvPr/>
        </p:nvSpPr>
        <p:spPr>
          <a:xfrm rot="284279" flipH="1" flipV="1">
            <a:off x="8646548" y="4290129"/>
            <a:ext cx="2958302" cy="1198203"/>
          </a:xfrm>
          <a:custGeom>
            <a:avLst/>
            <a:gdLst>
              <a:gd name="connsiteX0" fmla="*/ 3173992 w 2958302"/>
              <a:gd name="connsiteY0" fmla="*/ 364218 h 1198203"/>
              <a:gd name="connsiteX1" fmla="*/ 2944302 w 2958302"/>
              <a:gd name="connsiteY1" fmla="*/ 516870 h 1198203"/>
              <a:gd name="connsiteX2" fmla="*/ 1538747 w 2958302"/>
              <a:gd name="connsiteY2" fmla="*/ 1197717 h 1198203"/>
              <a:gd name="connsiteX3" fmla="*/ 84773 w 2958302"/>
              <a:gd name="connsiteY3" fmla="*/ 799008 h 1198203"/>
              <a:gd name="connsiteX4" fmla="*/ 1367009 w 2958302"/>
              <a:gd name="connsiteY4" fmla="*/ 1723 h 1198203"/>
              <a:gd name="connsiteX5" fmla="*/ 2761561 w 2958302"/>
              <a:gd name="connsiteY5" fmla="*/ 300554 h 1198203"/>
              <a:gd name="connsiteX6" fmla="*/ 3173992 w 2958302"/>
              <a:gd name="connsiteY6" fmla="*/ 364218 h 119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8302" h="1198203" fill="none" extrusionOk="0">
                <a:moveTo>
                  <a:pt x="3173992" y="364218"/>
                </a:moveTo>
                <a:cubicBezTo>
                  <a:pt x="3126529" y="412871"/>
                  <a:pt x="3038915" y="451740"/>
                  <a:pt x="2944302" y="516870"/>
                </a:cubicBezTo>
                <a:cubicBezTo>
                  <a:pt x="3069186" y="901709"/>
                  <a:pt x="2364726" y="1180766"/>
                  <a:pt x="1538747" y="1197717"/>
                </a:cubicBezTo>
                <a:cubicBezTo>
                  <a:pt x="912079" y="1149634"/>
                  <a:pt x="303915" y="1055106"/>
                  <a:pt x="84773" y="799008"/>
                </a:cubicBezTo>
                <a:cubicBezTo>
                  <a:pt x="-172132" y="359737"/>
                  <a:pt x="564548" y="-77247"/>
                  <a:pt x="1367009" y="1723"/>
                </a:cubicBezTo>
                <a:cubicBezTo>
                  <a:pt x="1853256" y="-36732"/>
                  <a:pt x="2486214" y="89795"/>
                  <a:pt x="2761561" y="300554"/>
                </a:cubicBezTo>
                <a:cubicBezTo>
                  <a:pt x="2949018" y="303137"/>
                  <a:pt x="3034145" y="385022"/>
                  <a:pt x="3173992" y="364218"/>
                </a:cubicBezTo>
                <a:close/>
              </a:path>
              <a:path w="2958302" h="1198203" stroke="0" extrusionOk="0">
                <a:moveTo>
                  <a:pt x="3173992" y="364218"/>
                </a:moveTo>
                <a:cubicBezTo>
                  <a:pt x="3081268" y="431961"/>
                  <a:pt x="2982370" y="457657"/>
                  <a:pt x="2944302" y="516870"/>
                </a:cubicBezTo>
                <a:cubicBezTo>
                  <a:pt x="3248985" y="903972"/>
                  <a:pt x="2373774" y="1020431"/>
                  <a:pt x="1538747" y="1197717"/>
                </a:cubicBezTo>
                <a:cubicBezTo>
                  <a:pt x="826149" y="1159214"/>
                  <a:pt x="261400" y="1128325"/>
                  <a:pt x="84773" y="799008"/>
                </a:cubicBezTo>
                <a:cubicBezTo>
                  <a:pt x="-239635" y="476826"/>
                  <a:pt x="363101" y="-73325"/>
                  <a:pt x="1367009" y="1723"/>
                </a:cubicBezTo>
                <a:cubicBezTo>
                  <a:pt x="1946194" y="-56587"/>
                  <a:pt x="2417621" y="61127"/>
                  <a:pt x="2761561" y="300554"/>
                </a:cubicBezTo>
                <a:cubicBezTo>
                  <a:pt x="2885149" y="297717"/>
                  <a:pt x="3033424" y="363041"/>
                  <a:pt x="3173992" y="36421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57291"/>
                      <a:gd name="adj2" fmla="val -196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ay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89D0BDB-1D53-46EE-97F0-5AB3B0904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802" y="2048951"/>
            <a:ext cx="3553343" cy="276009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altLang="en-US" sz="4000" kern="1200" dirty="0">
                <a:solidFill>
                  <a:srgbClr val="FF0000"/>
                </a:solidFill>
              </a:rPr>
              <a:t>What behaviour might you see in these bereaved pupils?</a:t>
            </a:r>
          </a:p>
        </p:txBody>
      </p:sp>
      <p:sp>
        <p:nvSpPr>
          <p:cNvPr id="5" name="Speech Bubble: Oval 1">
            <a:extLst>
              <a:ext uri="{FF2B5EF4-FFF2-40B4-BE49-F238E27FC236}">
                <a16:creationId xmlns:a16="http://schemas.microsoft.com/office/drawing/2014/main" id="{1737550F-09B1-4268-881E-BB8A48CEAA05}"/>
              </a:ext>
            </a:extLst>
          </p:cNvPr>
          <p:cNvSpPr/>
          <p:nvPr/>
        </p:nvSpPr>
        <p:spPr>
          <a:xfrm rot="284279">
            <a:off x="2179999" y="288189"/>
            <a:ext cx="4076846" cy="1491089"/>
          </a:xfrm>
          <a:custGeom>
            <a:avLst/>
            <a:gdLst>
              <a:gd name="connsiteX0" fmla="*/ 4374089 w 4076846"/>
              <a:gd name="connsiteY0" fmla="*/ 453246 h 1491089"/>
              <a:gd name="connsiteX1" fmla="*/ 4057553 w 4076846"/>
              <a:gd name="connsiteY1" fmla="*/ 643213 h 1491089"/>
              <a:gd name="connsiteX2" fmla="*/ 2105501 w 4076846"/>
              <a:gd name="connsiteY2" fmla="*/ 1490685 h 1491089"/>
              <a:gd name="connsiteX3" fmla="*/ 117123 w 4076846"/>
              <a:gd name="connsiteY3" fmla="*/ 994621 h 1491089"/>
              <a:gd name="connsiteX4" fmla="*/ 1912174 w 4076846"/>
              <a:gd name="connsiteY4" fmla="*/ 1430 h 1491089"/>
              <a:gd name="connsiteX5" fmla="*/ 3805717 w 4076846"/>
              <a:gd name="connsiteY5" fmla="*/ 374021 h 1491089"/>
              <a:gd name="connsiteX6" fmla="*/ 4374089 w 4076846"/>
              <a:gd name="connsiteY6" fmla="*/ 453246 h 149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846" h="1491089" fill="none" extrusionOk="0">
                <a:moveTo>
                  <a:pt x="4374089" y="453246"/>
                </a:moveTo>
                <a:cubicBezTo>
                  <a:pt x="4284759" y="549977"/>
                  <a:pt x="4195274" y="547561"/>
                  <a:pt x="4057553" y="643213"/>
                </a:cubicBezTo>
                <a:cubicBezTo>
                  <a:pt x="4253775" y="1290084"/>
                  <a:pt x="3063994" y="1461765"/>
                  <a:pt x="2105501" y="1490685"/>
                </a:cubicBezTo>
                <a:cubicBezTo>
                  <a:pt x="1252366" y="1407259"/>
                  <a:pt x="442608" y="1390297"/>
                  <a:pt x="117123" y="994621"/>
                </a:cubicBezTo>
                <a:cubicBezTo>
                  <a:pt x="-212844" y="406517"/>
                  <a:pt x="814725" y="-132017"/>
                  <a:pt x="1912174" y="1430"/>
                </a:cubicBezTo>
                <a:cubicBezTo>
                  <a:pt x="2624125" y="-31879"/>
                  <a:pt x="3487768" y="43537"/>
                  <a:pt x="3805717" y="374021"/>
                </a:cubicBezTo>
                <a:cubicBezTo>
                  <a:pt x="3953293" y="325484"/>
                  <a:pt x="4154663" y="423471"/>
                  <a:pt x="4374089" y="453246"/>
                </a:cubicBezTo>
                <a:close/>
              </a:path>
              <a:path w="4076846" h="1491089" stroke="0" extrusionOk="0">
                <a:moveTo>
                  <a:pt x="4374089" y="453246"/>
                </a:moveTo>
                <a:cubicBezTo>
                  <a:pt x="4298237" y="538101"/>
                  <a:pt x="4148475" y="555465"/>
                  <a:pt x="4057553" y="643213"/>
                </a:cubicBezTo>
                <a:cubicBezTo>
                  <a:pt x="4273699" y="1091528"/>
                  <a:pt x="3267195" y="1271210"/>
                  <a:pt x="2105501" y="1490685"/>
                </a:cubicBezTo>
                <a:cubicBezTo>
                  <a:pt x="1207776" y="1493561"/>
                  <a:pt x="380421" y="1369169"/>
                  <a:pt x="117123" y="994621"/>
                </a:cubicBezTo>
                <a:cubicBezTo>
                  <a:pt x="-333575" y="672703"/>
                  <a:pt x="505084" y="-145352"/>
                  <a:pt x="1912174" y="1430"/>
                </a:cubicBezTo>
                <a:cubicBezTo>
                  <a:pt x="2699442" y="-67012"/>
                  <a:pt x="3387863" y="107515"/>
                  <a:pt x="3805717" y="374021"/>
                </a:cubicBezTo>
                <a:cubicBezTo>
                  <a:pt x="3984932" y="367257"/>
                  <a:pt x="4173312" y="448266"/>
                  <a:pt x="4374089" y="45324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57291"/>
                      <a:gd name="adj2" fmla="val -196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05BC0-68F1-4297-B91C-94AD8718D56F}"/>
              </a:ext>
            </a:extLst>
          </p:cNvPr>
          <p:cNvSpPr txBox="1"/>
          <p:nvPr/>
        </p:nvSpPr>
        <p:spPr>
          <a:xfrm>
            <a:off x="2383841" y="513881"/>
            <a:ext cx="366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don’t think anyone knows that my Mum died.</a:t>
            </a:r>
          </a:p>
        </p:txBody>
      </p:sp>
      <p:sp>
        <p:nvSpPr>
          <p:cNvPr id="7" name="Speech Bubble: Oval 1">
            <a:extLst>
              <a:ext uri="{FF2B5EF4-FFF2-40B4-BE49-F238E27FC236}">
                <a16:creationId xmlns:a16="http://schemas.microsoft.com/office/drawing/2014/main" id="{428F556E-9839-4CCE-B93C-0212F7FB87C5}"/>
              </a:ext>
            </a:extLst>
          </p:cNvPr>
          <p:cNvSpPr/>
          <p:nvPr/>
        </p:nvSpPr>
        <p:spPr>
          <a:xfrm rot="284279" flipH="1">
            <a:off x="7263978" y="978577"/>
            <a:ext cx="4525722" cy="1823258"/>
          </a:xfrm>
          <a:custGeom>
            <a:avLst/>
            <a:gdLst>
              <a:gd name="connsiteX0" fmla="*/ 4855692 w 4525722"/>
              <a:gd name="connsiteY0" fmla="*/ 554216 h 1823258"/>
              <a:gd name="connsiteX1" fmla="*/ 4504305 w 4525722"/>
              <a:gd name="connsiteY1" fmla="*/ 786501 h 1823258"/>
              <a:gd name="connsiteX2" fmla="*/ 2353071 w 4525722"/>
              <a:gd name="connsiteY2" fmla="*/ 1822533 h 1823258"/>
              <a:gd name="connsiteX3" fmla="*/ 129710 w 4525722"/>
              <a:gd name="connsiteY3" fmla="*/ 1215841 h 1823258"/>
              <a:gd name="connsiteX4" fmla="*/ 2093114 w 4525722"/>
              <a:gd name="connsiteY4" fmla="*/ 2568 h 1823258"/>
              <a:gd name="connsiteX5" fmla="*/ 4224740 w 4525722"/>
              <a:gd name="connsiteY5" fmla="*/ 457342 h 1823258"/>
              <a:gd name="connsiteX6" fmla="*/ 4552835 w 4525722"/>
              <a:gd name="connsiteY6" fmla="*/ 507716 h 1823258"/>
              <a:gd name="connsiteX7" fmla="*/ 4855692 w 4525722"/>
              <a:gd name="connsiteY7" fmla="*/ 554216 h 182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5722" h="1823258" fill="none" extrusionOk="0">
                <a:moveTo>
                  <a:pt x="4855692" y="554216"/>
                </a:moveTo>
                <a:cubicBezTo>
                  <a:pt x="4770726" y="637043"/>
                  <a:pt x="4650755" y="648935"/>
                  <a:pt x="4504305" y="786501"/>
                </a:cubicBezTo>
                <a:cubicBezTo>
                  <a:pt x="4809578" y="1419636"/>
                  <a:pt x="3778595" y="1934290"/>
                  <a:pt x="2353071" y="1822533"/>
                </a:cubicBezTo>
                <a:cubicBezTo>
                  <a:pt x="1371694" y="1938840"/>
                  <a:pt x="526429" y="1693773"/>
                  <a:pt x="129710" y="1215841"/>
                </a:cubicBezTo>
                <a:cubicBezTo>
                  <a:pt x="-337168" y="687170"/>
                  <a:pt x="802656" y="-124304"/>
                  <a:pt x="2093114" y="2568"/>
                </a:cubicBezTo>
                <a:cubicBezTo>
                  <a:pt x="2981534" y="-117057"/>
                  <a:pt x="3634196" y="178802"/>
                  <a:pt x="4224740" y="457342"/>
                </a:cubicBezTo>
                <a:cubicBezTo>
                  <a:pt x="4329872" y="470504"/>
                  <a:pt x="4456800" y="501688"/>
                  <a:pt x="4552835" y="507716"/>
                </a:cubicBezTo>
                <a:cubicBezTo>
                  <a:pt x="4648869" y="513744"/>
                  <a:pt x="4728662" y="566533"/>
                  <a:pt x="4855692" y="554216"/>
                </a:cubicBezTo>
                <a:close/>
              </a:path>
              <a:path w="4525722" h="1823258" stroke="0" extrusionOk="0">
                <a:moveTo>
                  <a:pt x="4855692" y="554216"/>
                </a:moveTo>
                <a:cubicBezTo>
                  <a:pt x="4703788" y="689743"/>
                  <a:pt x="4602391" y="692921"/>
                  <a:pt x="4504305" y="786501"/>
                </a:cubicBezTo>
                <a:cubicBezTo>
                  <a:pt x="4800882" y="1342436"/>
                  <a:pt x="3665877" y="1701502"/>
                  <a:pt x="2353071" y="1822533"/>
                </a:cubicBezTo>
                <a:cubicBezTo>
                  <a:pt x="1317451" y="1804577"/>
                  <a:pt x="447315" y="1619986"/>
                  <a:pt x="129710" y="1215841"/>
                </a:cubicBezTo>
                <a:cubicBezTo>
                  <a:pt x="-365667" y="820304"/>
                  <a:pt x="512782" y="-253541"/>
                  <a:pt x="2093114" y="2568"/>
                </a:cubicBezTo>
                <a:cubicBezTo>
                  <a:pt x="2971397" y="-59648"/>
                  <a:pt x="3698453" y="92633"/>
                  <a:pt x="4224740" y="457342"/>
                </a:cubicBezTo>
                <a:cubicBezTo>
                  <a:pt x="4297977" y="453929"/>
                  <a:pt x="4430992" y="524027"/>
                  <a:pt x="4552835" y="507716"/>
                </a:cubicBezTo>
                <a:cubicBezTo>
                  <a:pt x="4674678" y="491405"/>
                  <a:pt x="4737803" y="566377"/>
                  <a:pt x="4855692" y="55421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57291"/>
                      <a:gd name="adj2" fmla="val -196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0FB67-03A1-4C2A-90D7-8211109BAA69}"/>
              </a:ext>
            </a:extLst>
          </p:cNvPr>
          <p:cNvSpPr txBox="1"/>
          <p:nvPr/>
        </p:nvSpPr>
        <p:spPr>
          <a:xfrm>
            <a:off x="7762457" y="1263210"/>
            <a:ext cx="3631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my friends talk about is gaming and sport; I just don’t fit in anymore.</a:t>
            </a:r>
          </a:p>
        </p:txBody>
      </p:sp>
      <p:sp>
        <p:nvSpPr>
          <p:cNvPr id="9" name="Speech Bubble: Oval 1">
            <a:extLst>
              <a:ext uri="{FF2B5EF4-FFF2-40B4-BE49-F238E27FC236}">
                <a16:creationId xmlns:a16="http://schemas.microsoft.com/office/drawing/2014/main" id="{BD57516A-102C-427A-8920-62C2BD6E540B}"/>
              </a:ext>
            </a:extLst>
          </p:cNvPr>
          <p:cNvSpPr/>
          <p:nvPr/>
        </p:nvSpPr>
        <p:spPr>
          <a:xfrm rot="284279" flipV="1">
            <a:off x="4231662" y="2459547"/>
            <a:ext cx="3982938" cy="1942121"/>
          </a:xfrm>
          <a:custGeom>
            <a:avLst/>
            <a:gdLst>
              <a:gd name="connsiteX0" fmla="*/ 4273334 w 3982938"/>
              <a:gd name="connsiteY0" fmla="*/ 590347 h 1942121"/>
              <a:gd name="connsiteX1" fmla="*/ 3964090 w 3982938"/>
              <a:gd name="connsiteY1" fmla="*/ 837775 h 1942121"/>
              <a:gd name="connsiteX2" fmla="*/ 2107292 w 3982938"/>
              <a:gd name="connsiteY2" fmla="*/ 1940478 h 1942121"/>
              <a:gd name="connsiteX3" fmla="*/ 113449 w 3982938"/>
              <a:gd name="connsiteY3" fmla="*/ 1294132 h 1942121"/>
              <a:gd name="connsiteX4" fmla="*/ 1773790 w 3982938"/>
              <a:gd name="connsiteY4" fmla="*/ 5818 h 1942121"/>
              <a:gd name="connsiteX5" fmla="*/ 3718056 w 3982938"/>
              <a:gd name="connsiteY5" fmla="*/ 487158 h 1942121"/>
              <a:gd name="connsiteX6" fmla="*/ 4273334 w 3982938"/>
              <a:gd name="connsiteY6" fmla="*/ 590347 h 19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2938" h="1942121" fill="none" extrusionOk="0">
                <a:moveTo>
                  <a:pt x="4273334" y="590347"/>
                </a:moveTo>
                <a:cubicBezTo>
                  <a:pt x="4198401" y="668206"/>
                  <a:pt x="4073972" y="712029"/>
                  <a:pt x="3964090" y="837775"/>
                </a:cubicBezTo>
                <a:cubicBezTo>
                  <a:pt x="4140084" y="1513108"/>
                  <a:pt x="3058386" y="1895557"/>
                  <a:pt x="2107292" y="1940478"/>
                </a:cubicBezTo>
                <a:cubicBezTo>
                  <a:pt x="1237254" y="1922748"/>
                  <a:pt x="425992" y="1756074"/>
                  <a:pt x="113449" y="1294132"/>
                </a:cubicBezTo>
                <a:cubicBezTo>
                  <a:pt x="-276753" y="667942"/>
                  <a:pt x="588026" y="16454"/>
                  <a:pt x="1773790" y="5818"/>
                </a:cubicBezTo>
                <a:cubicBezTo>
                  <a:pt x="2453714" y="-63673"/>
                  <a:pt x="3401080" y="56505"/>
                  <a:pt x="3718056" y="487158"/>
                </a:cubicBezTo>
                <a:cubicBezTo>
                  <a:pt x="3992475" y="523427"/>
                  <a:pt x="4112880" y="582259"/>
                  <a:pt x="4273334" y="590347"/>
                </a:cubicBezTo>
                <a:close/>
              </a:path>
              <a:path w="3982938" h="1942121" stroke="0" extrusionOk="0">
                <a:moveTo>
                  <a:pt x="4273334" y="590347"/>
                </a:moveTo>
                <a:cubicBezTo>
                  <a:pt x="4172273" y="709753"/>
                  <a:pt x="4033421" y="748748"/>
                  <a:pt x="3964090" y="837775"/>
                </a:cubicBezTo>
                <a:cubicBezTo>
                  <a:pt x="4334532" y="1440847"/>
                  <a:pt x="3241940" y="1797774"/>
                  <a:pt x="2107292" y="1940478"/>
                </a:cubicBezTo>
                <a:cubicBezTo>
                  <a:pt x="1128107" y="1894515"/>
                  <a:pt x="364474" y="1792677"/>
                  <a:pt x="113449" y="1294132"/>
                </a:cubicBezTo>
                <a:cubicBezTo>
                  <a:pt x="-312087" y="807438"/>
                  <a:pt x="452921" y="-72505"/>
                  <a:pt x="1773790" y="5818"/>
                </a:cubicBezTo>
                <a:cubicBezTo>
                  <a:pt x="2600788" y="-185635"/>
                  <a:pt x="3306223" y="141142"/>
                  <a:pt x="3718056" y="487158"/>
                </a:cubicBezTo>
                <a:cubicBezTo>
                  <a:pt x="3915628" y="477207"/>
                  <a:pt x="4038391" y="549177"/>
                  <a:pt x="4273334" y="59034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57291"/>
                      <a:gd name="adj2" fmla="val -196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5572E5-3B0C-4E81-BCA6-C00C6487CB50}"/>
              </a:ext>
            </a:extLst>
          </p:cNvPr>
          <p:cNvSpPr txBox="1"/>
          <p:nvPr/>
        </p:nvSpPr>
        <p:spPr>
          <a:xfrm>
            <a:off x="8959763" y="4494696"/>
            <a:ext cx="2331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feel angry all the time.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BAC172-2AEB-4E9F-AC35-204C96DD731C}"/>
              </a:ext>
            </a:extLst>
          </p:cNvPr>
          <p:cNvSpPr txBox="1"/>
          <p:nvPr/>
        </p:nvSpPr>
        <p:spPr>
          <a:xfrm>
            <a:off x="4424913" y="2691851"/>
            <a:ext cx="3613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I’m struggling to concentrate and I can’t get my homework finished on time. </a:t>
            </a:r>
          </a:p>
        </p:txBody>
      </p:sp>
    </p:spTree>
    <p:extLst>
      <p:ext uri="{BB962C8B-B14F-4D97-AF65-F5344CB8AC3E}">
        <p14:creationId xmlns:p14="http://schemas.microsoft.com/office/powerpoint/2010/main" val="954411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1DBC9E-5431-1E42-8C0F-D2133FB09E04}"/>
              </a:ext>
            </a:extLst>
          </p:cNvPr>
          <p:cNvSpPr/>
          <p:nvPr/>
        </p:nvSpPr>
        <p:spPr>
          <a:xfrm>
            <a:off x="434671" y="659958"/>
            <a:ext cx="5436042" cy="4643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BAB7D-E18A-D044-B38F-B239D337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71" y="665470"/>
            <a:ext cx="4369904" cy="1325563"/>
          </a:xfrm>
        </p:spPr>
        <p:txBody>
          <a:bodyPr/>
          <a:lstStyle/>
          <a:p>
            <a:r>
              <a:rPr lang="en-US" dirty="0"/>
              <a:t>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6CCEA-0182-E344-8D72-630472F4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327" y="1781089"/>
            <a:ext cx="4139317" cy="3522431"/>
          </a:xfrm>
        </p:spPr>
        <p:txBody>
          <a:bodyPr/>
          <a:lstStyle/>
          <a:p>
            <a:r>
              <a:rPr lang="en-US" dirty="0"/>
              <a:t>Angry</a:t>
            </a:r>
          </a:p>
          <a:p>
            <a:pPr lvl="1"/>
            <a:r>
              <a:rPr lang="en-US" dirty="0"/>
              <a:t>Physical, verbal, silent</a:t>
            </a:r>
          </a:p>
          <a:p>
            <a:r>
              <a:rPr lang="en-US" dirty="0"/>
              <a:t>Withdrawn</a:t>
            </a:r>
          </a:p>
          <a:p>
            <a:pPr lvl="1"/>
            <a:r>
              <a:rPr lang="en-US" dirty="0"/>
              <a:t>Quiet, socially isolated</a:t>
            </a:r>
          </a:p>
          <a:p>
            <a:r>
              <a:rPr lang="en-US" dirty="0"/>
              <a:t>Under pressure</a:t>
            </a:r>
          </a:p>
          <a:p>
            <a:pPr lvl="1"/>
            <a:r>
              <a:rPr lang="en-US" dirty="0"/>
              <a:t>Unrealistic targets</a:t>
            </a:r>
          </a:p>
          <a:p>
            <a:r>
              <a:rPr lang="en-US" dirty="0"/>
              <a:t>‘Trouble’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C4BD8-2217-7C4E-B612-1228CA9A6A1C}"/>
              </a:ext>
            </a:extLst>
          </p:cNvPr>
          <p:cNvSpPr/>
          <p:nvPr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1D5E1848-0AC0-2549-BC01-EEC9F7FAA2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1" y="6145511"/>
            <a:ext cx="1158094" cy="476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C54487-EFA9-7747-B6F9-A8EABFDDBB2E}"/>
              </a:ext>
            </a:extLst>
          </p:cNvPr>
          <p:cNvSpPr/>
          <p:nvPr/>
        </p:nvSpPr>
        <p:spPr>
          <a:xfrm>
            <a:off x="6321288" y="659958"/>
            <a:ext cx="5436042" cy="4643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DA8939-7E5D-C541-AECF-71C76F6FE523}"/>
              </a:ext>
            </a:extLst>
          </p:cNvPr>
          <p:cNvSpPr txBox="1">
            <a:spLocks/>
          </p:cNvSpPr>
          <p:nvPr/>
        </p:nvSpPr>
        <p:spPr>
          <a:xfrm>
            <a:off x="6321288" y="665469"/>
            <a:ext cx="4369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FF00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Bereavement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DC4DB3-621D-2745-9CD7-6E7A2494AF5D}"/>
              </a:ext>
            </a:extLst>
          </p:cNvPr>
          <p:cNvSpPr txBox="1">
            <a:spLocks/>
          </p:cNvSpPr>
          <p:nvPr/>
        </p:nvSpPr>
        <p:spPr>
          <a:xfrm>
            <a:off x="6854356" y="1781088"/>
            <a:ext cx="4287411" cy="3522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Managing grief</a:t>
            </a:r>
          </a:p>
          <a:p>
            <a:pPr lvl="1"/>
            <a:r>
              <a:rPr lang="en-US" dirty="0"/>
              <a:t>Overwhelming feelings</a:t>
            </a:r>
          </a:p>
          <a:p>
            <a:r>
              <a:rPr lang="en-US" dirty="0"/>
              <a:t>Missing the person who died</a:t>
            </a:r>
          </a:p>
          <a:p>
            <a:r>
              <a:rPr lang="en-US" dirty="0"/>
              <a:t>Isolated and feeling different to peer group</a:t>
            </a:r>
          </a:p>
          <a:p>
            <a:r>
              <a:rPr lang="en-US" dirty="0"/>
              <a:t>Low self-esteem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E74D14-8D80-C344-BCBA-2E19DC6387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7D357-B56E-4543-B37A-CBED174B4346}"/>
              </a:ext>
            </a:extLst>
          </p:cNvPr>
          <p:cNvSpPr/>
          <p:nvPr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7C9F08BB-95B7-514E-B547-E5DA1785F2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1" y="6145511"/>
            <a:ext cx="1158094" cy="476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6C639F-94BC-A74C-A7E3-898799102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13115" b="58361"/>
          <a:stretch/>
        </p:blipFill>
        <p:spPr>
          <a:xfrm>
            <a:off x="173337" y="-63609"/>
            <a:ext cx="11336344" cy="608848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BE535E-DD32-7A49-9F02-3D50CA2EED2A}"/>
              </a:ext>
            </a:extLst>
          </p:cNvPr>
          <p:cNvSpPr txBox="1">
            <a:spLocks/>
          </p:cNvSpPr>
          <p:nvPr/>
        </p:nvSpPr>
        <p:spPr>
          <a:xfrm>
            <a:off x="2068664" y="1389400"/>
            <a:ext cx="8054671" cy="451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35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  <a:p>
            <a:pPr algn="ctr"/>
            <a:r>
              <a:rPr lang="en-US" sz="7200" dirty="0"/>
              <a:t>Support</a:t>
            </a:r>
          </a:p>
          <a:p>
            <a:endParaRPr lang="en-US" sz="6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0223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15944-F852-9A44-877B-B59318818815}"/>
              </a:ext>
            </a:extLst>
          </p:cNvPr>
          <p:cNvGrpSpPr/>
          <p:nvPr/>
        </p:nvGrpSpPr>
        <p:grpSpPr>
          <a:xfrm>
            <a:off x="1558281" y="540254"/>
            <a:ext cx="9075438" cy="5263116"/>
            <a:chOff x="1558281" y="540254"/>
            <a:chExt cx="9075438" cy="5263116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7DC89A5-6E8D-2449-AEEE-1C578BA6A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8281" y="540254"/>
              <a:ext cx="9075438" cy="526311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9B3E523-2A6A-7949-ADBE-79D9DB611899}"/>
                </a:ext>
              </a:extLst>
            </p:cNvPr>
            <p:cNvSpPr txBox="1"/>
            <p:nvPr/>
          </p:nvSpPr>
          <p:spPr>
            <a:xfrm>
              <a:off x="4056846" y="4327301"/>
              <a:ext cx="177728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EA4B43"/>
                  </a:solidFill>
                  <a:latin typeface="Frutiger LT Std 55 Roman" panose="020B0602020204020204" pitchFamily="34" charset="0"/>
                </a:rPr>
                <a:t>Live Chat</a:t>
              </a:r>
            </a:p>
          </p:txBody>
        </p:sp>
      </p:grp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E37BD8A-7B7A-3F44-BBBD-258271CE13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44" b="83803" l="18190" r="82975">
                        <a14:foregroundMark x1="77957" y1="41549" x2="80197" y2="60563"/>
                        <a14:foregroundMark x1="48835" y1="54695" x2="51075" y2="57981"/>
                        <a14:foregroundMark x1="49821" y1="54930" x2="52509" y2="55634"/>
                        <a14:foregroundMark x1="41667" y1="52817" x2="41667" y2="52817"/>
                        <a14:foregroundMark x1="43817" y1="49061" x2="42204" y2="55634"/>
                        <a14:foregroundMark x1="33871" y1="48122" x2="29480" y2="50469"/>
                        <a14:foregroundMark x1="35394" y1="51174" x2="30645" y2="54225"/>
                        <a14:foregroundMark x1="32885" y1="48826" x2="27509" y2="57746"/>
                        <a14:foregroundMark x1="29928" y1="56573" x2="27688" y2="44836"/>
                        <a14:foregroundMark x1="27509" y1="49061" x2="34946" y2="44836"/>
                        <a14:foregroundMark x1="45072" y1="42488" x2="29211" y2="40610"/>
                        <a14:foregroundMark x1="29211" y1="40610" x2="41129" y2="73239"/>
                        <a14:foregroundMark x1="41129" y1="73239" x2="58423" y2="74648"/>
                        <a14:foregroundMark x1="58423" y1="74648" x2="73208" y2="57981"/>
                        <a14:foregroundMark x1="73208" y1="57981" x2="49283" y2="41315"/>
                        <a14:foregroundMark x1="49283" y1="41315" x2="63799" y2="54930"/>
                        <a14:foregroundMark x1="63799" y1="54930" x2="60932" y2="51878"/>
                        <a14:foregroundMark x1="72491" y1="53991" x2="50269" y2="52582"/>
                        <a14:foregroundMark x1="73477" y1="54460" x2="37545" y2="48122"/>
                        <a14:foregroundMark x1="60573" y1="51878" x2="73746" y2="54460"/>
                        <a14:foregroundMark x1="73029" y1="47183" x2="70072" y2="47418"/>
                        <a14:foregroundMark x1="72043" y1="48826" x2="72133" y2="54930"/>
                        <a14:foregroundMark x1="71685" y1="48592" x2="69982" y2="57746"/>
                        <a14:foregroundMark x1="18190" y1="41315" x2="32796" y2="28169"/>
                        <a14:foregroundMark x1="32796" y1="28169" x2="63262" y2="30751"/>
                        <a14:foregroundMark x1="63262" y1="30751" x2="78136" y2="36150"/>
                        <a14:foregroundMark x1="78136" y1="36150" x2="70161" y2="71362"/>
                        <a14:foregroundMark x1="70161" y1="71362" x2="34319" y2="73005"/>
                        <a14:foregroundMark x1="34319" y1="73005" x2="19713" y2="59624"/>
                        <a14:foregroundMark x1="19713" y1="59624" x2="19892" y2="40141"/>
                        <a14:foregroundMark x1="74642" y1="31221" x2="79391" y2="68310"/>
                        <a14:foregroundMark x1="79391" y1="68310" x2="77599" y2="29343"/>
                        <a14:foregroundMark x1="77599" y1="29343" x2="82975" y2="66432"/>
                        <a14:foregroundMark x1="82975" y1="66432" x2="78405" y2="71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861" t="16876" r="12320" b="8637"/>
          <a:stretch/>
        </p:blipFill>
        <p:spPr>
          <a:xfrm rot="230039">
            <a:off x="7687090" y="5490765"/>
            <a:ext cx="2900128" cy="10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8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71CE6AD-5DE8-4928-B421-3BC6729C0F39}"/>
              </a:ext>
            </a:extLst>
          </p:cNvPr>
          <p:cNvSpPr txBox="1">
            <a:spLocks noChangeArrowheads="1"/>
          </p:cNvSpPr>
          <p:nvPr/>
        </p:nvSpPr>
        <p:spPr>
          <a:xfrm>
            <a:off x="2421153" y="1852791"/>
            <a:ext cx="8765959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3200" dirty="0">
              <a:solidFill>
                <a:srgbClr val="000000"/>
              </a:solidFill>
            </a:endParaRPr>
          </a:p>
          <a:p>
            <a:endParaRPr lang="en-US" alt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en-US" sz="3200" dirty="0">
              <a:solidFill>
                <a:srgbClr val="000000"/>
              </a:solidFill>
            </a:endParaRPr>
          </a:p>
          <a:p>
            <a:pPr marL="0"/>
            <a:endParaRPr lang="en-US" altLang="en-US" sz="2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CBAEA4-A002-4C85-8048-2178FD17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05" y="188154"/>
            <a:ext cx="8587428" cy="1106073"/>
          </a:xfrm>
          <a:prstGeom prst="rect">
            <a:avLst/>
          </a:prstGeom>
        </p:spPr>
      </p:pic>
      <p:pic>
        <p:nvPicPr>
          <p:cNvPr id="1026" name="Picture 2" descr="Boy,playing,football,silhouette,child - free image from needpix.com">
            <a:extLst>
              <a:ext uri="{FF2B5EF4-FFF2-40B4-BE49-F238E27FC236}">
                <a16:creationId xmlns:a16="http://schemas.microsoft.com/office/drawing/2014/main" id="{F371466A-86AE-4368-AF73-6AE4A3BF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633" y="1294227"/>
            <a:ext cx="1714499" cy="38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D wallpaper: silence, man, silhouette, shadow, megaphone, cry ...">
            <a:extLst>
              <a:ext uri="{FF2B5EF4-FFF2-40B4-BE49-F238E27FC236}">
                <a16:creationId xmlns:a16="http://schemas.microsoft.com/office/drawing/2014/main" id="{F3E089BD-EF2C-46B0-BB30-8062979E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72341" y="2212322"/>
            <a:ext cx="191477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rls,friendship,childhood,hairstyle,two sisters - free image from ...">
            <a:extLst>
              <a:ext uri="{FF2B5EF4-FFF2-40B4-BE49-F238E27FC236}">
                <a16:creationId xmlns:a16="http://schemas.microsoft.com/office/drawing/2014/main" id="{561896A0-BC02-445C-AF31-AE7BD4EB7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06653" y="1708230"/>
            <a:ext cx="2078750" cy="35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6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38311B-5046-486E-AAAB-FD1033A7C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438" y="2117834"/>
            <a:ext cx="2976562" cy="7214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16C588-5EC2-404A-9C23-12CA2E16E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9573">
            <a:off x="2883533" y="622877"/>
            <a:ext cx="2190750" cy="790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2C183D-6B2D-4821-A6DE-440A606EE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1113">
            <a:off x="504634" y="1612084"/>
            <a:ext cx="3105150" cy="70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0B7CE2-2335-443E-A5D0-F57013BD9E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75922">
            <a:off x="1899411" y="4107515"/>
            <a:ext cx="2034441" cy="6675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37D7EEE-467C-41DB-9177-3DE7DBD001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46594">
            <a:off x="8667145" y="1657647"/>
            <a:ext cx="2386820" cy="6627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723249-F158-4AC1-A076-35C9A9910E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13949">
            <a:off x="5502027" y="1693803"/>
            <a:ext cx="2797762" cy="665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599FA4-1C8B-4A75-AF41-383E818031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48185">
            <a:off x="7455874" y="3754292"/>
            <a:ext cx="367665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D44401-EEB9-45DA-8D2C-334F8FF482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53149">
            <a:off x="4475938" y="3655149"/>
            <a:ext cx="2228850" cy="66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BC01F7-38EF-496A-BC77-F2179A0694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44841">
            <a:off x="356595" y="3206212"/>
            <a:ext cx="4048125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0A2554-34DA-42B1-8CCB-077DE10A8E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64435">
            <a:off x="6706728" y="2800846"/>
            <a:ext cx="3486150" cy="666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245B87-E7F5-4F5B-A587-0A000E59048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4094" y="4877700"/>
            <a:ext cx="6008626" cy="9621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3878C62-CA8B-4948-8E2B-AB02E64C4BA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04293">
            <a:off x="7109573" y="694313"/>
            <a:ext cx="1747492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6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1DBC9E-5431-1E42-8C0F-D2133FB09E04}"/>
              </a:ext>
            </a:extLst>
          </p:cNvPr>
          <p:cNvSpPr/>
          <p:nvPr/>
        </p:nvSpPr>
        <p:spPr>
          <a:xfrm>
            <a:off x="577465" y="1490605"/>
            <a:ext cx="5436042" cy="42214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BAB7D-E18A-D044-B38F-B239D337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45" y="1661506"/>
            <a:ext cx="4769209" cy="1205057"/>
          </a:xfrm>
        </p:spPr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C4BD8-2217-7C4E-B612-1228CA9A6A1C}"/>
              </a:ext>
            </a:extLst>
          </p:cNvPr>
          <p:cNvSpPr/>
          <p:nvPr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1D5E1848-0AC0-2549-BC01-EEC9F7FAA2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1" y="6145511"/>
            <a:ext cx="1158094" cy="476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C54487-EFA9-7747-B6F9-A8EABFDDBB2E}"/>
              </a:ext>
            </a:extLst>
          </p:cNvPr>
          <p:cNvSpPr/>
          <p:nvPr/>
        </p:nvSpPr>
        <p:spPr>
          <a:xfrm>
            <a:off x="6321288" y="1490605"/>
            <a:ext cx="5436042" cy="42214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DA8939-7E5D-C541-AECF-71C76F6FE523}"/>
              </a:ext>
            </a:extLst>
          </p:cNvPr>
          <p:cNvSpPr txBox="1">
            <a:spLocks/>
          </p:cNvSpPr>
          <p:nvPr/>
        </p:nvSpPr>
        <p:spPr>
          <a:xfrm>
            <a:off x="6936850" y="1627155"/>
            <a:ext cx="4369904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FF00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Understanding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DC4DB3-621D-2745-9CD7-6E7A2494AF5D}"/>
              </a:ext>
            </a:extLst>
          </p:cNvPr>
          <p:cNvSpPr txBox="1">
            <a:spLocks/>
          </p:cNvSpPr>
          <p:nvPr/>
        </p:nvSpPr>
        <p:spPr>
          <a:xfrm>
            <a:off x="1225827" y="3181426"/>
            <a:ext cx="4139317" cy="3202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I’m sorry to hear…</a:t>
            </a:r>
          </a:p>
          <a:p>
            <a:r>
              <a:rPr lang="en-US" dirty="0"/>
              <a:t>How can I…</a:t>
            </a:r>
          </a:p>
          <a:p>
            <a:r>
              <a:rPr lang="en-US" dirty="0"/>
              <a:t>What do you…</a:t>
            </a:r>
          </a:p>
          <a:p>
            <a:r>
              <a:rPr lang="en-US" dirty="0"/>
              <a:t>Tell me about…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050" name="Picture 2" descr="Feedback, Survey, Questionnaire Free Stock Photo - Public Domain ...">
            <a:extLst>
              <a:ext uri="{FF2B5EF4-FFF2-40B4-BE49-F238E27FC236}">
                <a16:creationId xmlns:a16="http://schemas.microsoft.com/office/drawing/2014/main" id="{140268A5-328D-4E5F-BEA4-D29E56BFC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4727" y="3013463"/>
            <a:ext cx="2314150" cy="251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2C584A9F-F4B7-45B3-94F5-9AFF30796A91}"/>
              </a:ext>
            </a:extLst>
          </p:cNvPr>
          <p:cNvSpPr txBox="1">
            <a:spLocks noChangeArrowheads="1"/>
          </p:cNvSpPr>
          <p:nvPr/>
        </p:nvSpPr>
        <p:spPr>
          <a:xfrm>
            <a:off x="1276437" y="551602"/>
            <a:ext cx="11320825" cy="757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FF00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4000" dirty="0">
                <a:solidFill>
                  <a:srgbClr val="FF2600"/>
                </a:solidFill>
              </a:rPr>
              <a:t>What do bereaved pupils want from school?</a:t>
            </a:r>
          </a:p>
        </p:txBody>
      </p:sp>
    </p:spTree>
    <p:extLst>
      <p:ext uri="{BB962C8B-B14F-4D97-AF65-F5344CB8AC3E}">
        <p14:creationId xmlns:p14="http://schemas.microsoft.com/office/powerpoint/2010/main" val="2761595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1DBC9E-5431-1E42-8C0F-D2133FB09E04}"/>
              </a:ext>
            </a:extLst>
          </p:cNvPr>
          <p:cNvSpPr/>
          <p:nvPr/>
        </p:nvSpPr>
        <p:spPr>
          <a:xfrm>
            <a:off x="434671" y="1554997"/>
            <a:ext cx="5436042" cy="42214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BAB7D-E18A-D044-B38F-B239D337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29" y="1800012"/>
            <a:ext cx="4769209" cy="748245"/>
          </a:xfrm>
        </p:spPr>
        <p:txBody>
          <a:bodyPr/>
          <a:lstStyle/>
          <a:p>
            <a:r>
              <a:rPr lang="en-US" dirty="0"/>
              <a:t>Control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C4BD8-2217-7C4E-B612-1228CA9A6A1C}"/>
              </a:ext>
            </a:extLst>
          </p:cNvPr>
          <p:cNvSpPr/>
          <p:nvPr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1D5E1848-0AC0-2549-BC01-EEC9F7FAA2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1" y="6145511"/>
            <a:ext cx="1158094" cy="476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C54487-EFA9-7747-B6F9-A8EABFDDBB2E}"/>
              </a:ext>
            </a:extLst>
          </p:cNvPr>
          <p:cNvSpPr/>
          <p:nvPr/>
        </p:nvSpPr>
        <p:spPr>
          <a:xfrm>
            <a:off x="6321287" y="1579632"/>
            <a:ext cx="5436042" cy="42214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DA8939-7E5D-C541-AECF-71C76F6FE523}"/>
              </a:ext>
            </a:extLst>
          </p:cNvPr>
          <p:cNvSpPr txBox="1">
            <a:spLocks/>
          </p:cNvSpPr>
          <p:nvPr/>
        </p:nvSpPr>
        <p:spPr>
          <a:xfrm>
            <a:off x="6921635" y="1570483"/>
            <a:ext cx="4369904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FF00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Space and Time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C584A9F-F4B7-45B3-94F5-9AFF30796A91}"/>
              </a:ext>
            </a:extLst>
          </p:cNvPr>
          <p:cNvSpPr txBox="1">
            <a:spLocks noChangeArrowheads="1"/>
          </p:cNvSpPr>
          <p:nvPr/>
        </p:nvSpPr>
        <p:spPr>
          <a:xfrm>
            <a:off x="1261222" y="759277"/>
            <a:ext cx="11320825" cy="625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FF00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</a:rPr>
              <a:t>What do bereaved pupils want from school?</a:t>
            </a:r>
          </a:p>
        </p:txBody>
      </p:sp>
      <p:pic>
        <p:nvPicPr>
          <p:cNvPr id="11" name="Picture 2" descr="choices | Cartoon drawing of 3 choices. | Dan Moyle | Flickr">
            <a:extLst>
              <a:ext uri="{FF2B5EF4-FFF2-40B4-BE49-F238E27FC236}">
                <a16:creationId xmlns:a16="http://schemas.microsoft.com/office/drawing/2014/main" id="{0616B3D7-2BDD-4F76-AE75-2C9F093C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738" y="2766787"/>
            <a:ext cx="4792006" cy="23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19E524-604F-479E-8329-71284CEA055B}"/>
              </a:ext>
            </a:extLst>
          </p:cNvPr>
          <p:cNvGrpSpPr/>
          <p:nvPr/>
        </p:nvGrpSpPr>
        <p:grpSpPr>
          <a:xfrm>
            <a:off x="8323014" y="2883586"/>
            <a:ext cx="3047645" cy="2354735"/>
            <a:chOff x="8323014" y="1856795"/>
            <a:chExt cx="3047645" cy="2590209"/>
          </a:xfrm>
        </p:grpSpPr>
        <p:pic>
          <p:nvPicPr>
            <p:cNvPr id="12" name="Picture 2" descr="Image result for child shadow">
              <a:extLst>
                <a:ext uri="{FF2B5EF4-FFF2-40B4-BE49-F238E27FC236}">
                  <a16:creationId xmlns:a16="http://schemas.microsoft.com/office/drawing/2014/main" id="{1878CAE1-0E09-4878-BDDD-AE385A743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3014" y="1856799"/>
              <a:ext cx="578988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Image result for child shadow">
              <a:extLst>
                <a:ext uri="{FF2B5EF4-FFF2-40B4-BE49-F238E27FC236}">
                  <a16:creationId xmlns:a16="http://schemas.microsoft.com/office/drawing/2014/main" id="{41F996E1-6381-4B55-B620-24CA79D3F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8577" y="1856798"/>
              <a:ext cx="578988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child shadow">
              <a:extLst>
                <a:ext uri="{FF2B5EF4-FFF2-40B4-BE49-F238E27FC236}">
                  <a16:creationId xmlns:a16="http://schemas.microsoft.com/office/drawing/2014/main" id="{DB58DB7A-3809-45AA-90CD-F4393C651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60546" y="1856797"/>
              <a:ext cx="572581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mage result for child shadow">
              <a:extLst>
                <a:ext uri="{FF2B5EF4-FFF2-40B4-BE49-F238E27FC236}">
                  <a16:creationId xmlns:a16="http://schemas.microsoft.com/office/drawing/2014/main" id="{D3E9AE94-A840-4C04-8D7F-4E4126D23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9702" y="1856796"/>
              <a:ext cx="578988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child shadow">
              <a:extLst>
                <a:ext uri="{FF2B5EF4-FFF2-40B4-BE49-F238E27FC236}">
                  <a16:creationId xmlns:a16="http://schemas.microsoft.com/office/drawing/2014/main" id="{D2044911-FA85-4C47-AAC8-2ECE978A5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1671" y="1856795"/>
              <a:ext cx="578988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 result for child shadow">
              <a:extLst>
                <a:ext uri="{FF2B5EF4-FFF2-40B4-BE49-F238E27FC236}">
                  <a16:creationId xmlns:a16="http://schemas.microsoft.com/office/drawing/2014/main" id="{AA9FA023-B0C2-497F-924A-126F764C6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3014" y="2731519"/>
              <a:ext cx="578988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Image result for child shadow">
              <a:extLst>
                <a:ext uri="{FF2B5EF4-FFF2-40B4-BE49-F238E27FC236}">
                  <a16:creationId xmlns:a16="http://schemas.microsoft.com/office/drawing/2014/main" id="{BA3F260B-FDF6-42A2-9A1C-085897085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8577" y="2731518"/>
              <a:ext cx="578988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Image result for child shadow">
              <a:extLst>
                <a:ext uri="{FF2B5EF4-FFF2-40B4-BE49-F238E27FC236}">
                  <a16:creationId xmlns:a16="http://schemas.microsoft.com/office/drawing/2014/main" id="{02F8B22D-26FB-4478-BEEE-B47D8B930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60546" y="2731517"/>
              <a:ext cx="572581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Image result for child shadow">
              <a:extLst>
                <a:ext uri="{FF2B5EF4-FFF2-40B4-BE49-F238E27FC236}">
                  <a16:creationId xmlns:a16="http://schemas.microsoft.com/office/drawing/2014/main" id="{FB20305F-4C5C-4B3D-8716-62A5E0E72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9702" y="2731516"/>
              <a:ext cx="578988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child shadow">
              <a:extLst>
                <a:ext uri="{FF2B5EF4-FFF2-40B4-BE49-F238E27FC236}">
                  <a16:creationId xmlns:a16="http://schemas.microsoft.com/office/drawing/2014/main" id="{8A5EDC27-59F0-4F82-8410-44AAF29D5E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866"/>
            <a:stretch/>
          </p:blipFill>
          <p:spPr bwMode="auto">
            <a:xfrm>
              <a:off x="10804786" y="2701615"/>
              <a:ext cx="284477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child shadow">
              <a:extLst>
                <a:ext uri="{FF2B5EF4-FFF2-40B4-BE49-F238E27FC236}">
                  <a16:creationId xmlns:a16="http://schemas.microsoft.com/office/drawing/2014/main" id="{172E9853-2906-4531-B309-BA6244D4D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3014" y="3613883"/>
              <a:ext cx="578988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child shadow">
              <a:extLst>
                <a:ext uri="{FF2B5EF4-FFF2-40B4-BE49-F238E27FC236}">
                  <a16:creationId xmlns:a16="http://schemas.microsoft.com/office/drawing/2014/main" id="{5D77A33F-08D6-4EE7-8B79-AD13489C7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8577" y="3613882"/>
              <a:ext cx="578988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child shadow">
              <a:extLst>
                <a:ext uri="{FF2B5EF4-FFF2-40B4-BE49-F238E27FC236}">
                  <a16:creationId xmlns:a16="http://schemas.microsoft.com/office/drawing/2014/main" id="{2384006F-B714-4116-AF69-4A0377B36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60546" y="3613881"/>
              <a:ext cx="572581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child shadow">
              <a:extLst>
                <a:ext uri="{FF2B5EF4-FFF2-40B4-BE49-F238E27FC236}">
                  <a16:creationId xmlns:a16="http://schemas.microsoft.com/office/drawing/2014/main" id="{2E03FAED-2748-47D4-B04A-9F4411FF9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9702" y="3613880"/>
              <a:ext cx="578988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Image result for child shadow">
              <a:extLst>
                <a:ext uri="{FF2B5EF4-FFF2-40B4-BE49-F238E27FC236}">
                  <a16:creationId xmlns:a16="http://schemas.microsoft.com/office/drawing/2014/main" id="{322903B6-9D84-4B36-A1D7-A8380FF38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1671" y="3613879"/>
              <a:ext cx="578988" cy="8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" descr="Image result for child shadow">
            <a:extLst>
              <a:ext uri="{FF2B5EF4-FFF2-40B4-BE49-F238E27FC236}">
                <a16:creationId xmlns:a16="http://schemas.microsoft.com/office/drawing/2014/main" id="{B57664EF-C941-4B5D-BD9C-F04E2750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867"/>
          <a:stretch/>
        </p:blipFill>
        <p:spPr bwMode="auto">
          <a:xfrm flipH="1">
            <a:off x="6934566" y="3599069"/>
            <a:ext cx="258615" cy="75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14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1DBC9E-5431-1E42-8C0F-D2133FB09E04}"/>
              </a:ext>
            </a:extLst>
          </p:cNvPr>
          <p:cNvSpPr/>
          <p:nvPr/>
        </p:nvSpPr>
        <p:spPr>
          <a:xfrm>
            <a:off x="434671" y="1464849"/>
            <a:ext cx="5436042" cy="42214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BAB7D-E18A-D044-B38F-B239D337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29" y="1328102"/>
            <a:ext cx="4769209" cy="1205057"/>
          </a:xfrm>
        </p:spPr>
        <p:txBody>
          <a:bodyPr/>
          <a:lstStyle/>
          <a:p>
            <a:r>
              <a:rPr lang="en-US" dirty="0"/>
              <a:t>Honesty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C54487-EFA9-7747-B6F9-A8EABFDDBB2E}"/>
              </a:ext>
            </a:extLst>
          </p:cNvPr>
          <p:cNvSpPr/>
          <p:nvPr/>
        </p:nvSpPr>
        <p:spPr>
          <a:xfrm>
            <a:off x="6321288" y="1464849"/>
            <a:ext cx="5436042" cy="42214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DA8939-7E5D-C541-AECF-71C76F6FE523}"/>
              </a:ext>
            </a:extLst>
          </p:cNvPr>
          <p:cNvSpPr txBox="1">
            <a:spLocks/>
          </p:cNvSpPr>
          <p:nvPr/>
        </p:nvSpPr>
        <p:spPr>
          <a:xfrm>
            <a:off x="6936851" y="1328096"/>
            <a:ext cx="4369904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FF00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Permission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C584A9F-F4B7-45B3-94F5-9AFF30796A91}"/>
              </a:ext>
            </a:extLst>
          </p:cNvPr>
          <p:cNvSpPr txBox="1">
            <a:spLocks noChangeArrowheads="1"/>
          </p:cNvSpPr>
          <p:nvPr/>
        </p:nvSpPr>
        <p:spPr>
          <a:xfrm>
            <a:off x="1276438" y="412582"/>
            <a:ext cx="11320825" cy="757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FF00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</a:rPr>
              <a:t>What do bereaved pupils want from school?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0F0F62-738C-4979-8D6D-CA4C2D97BDF1}"/>
              </a:ext>
            </a:extLst>
          </p:cNvPr>
          <p:cNvSpPr txBox="1">
            <a:spLocks/>
          </p:cNvSpPr>
          <p:nvPr/>
        </p:nvSpPr>
        <p:spPr>
          <a:xfrm>
            <a:off x="728939" y="2508609"/>
            <a:ext cx="4751151" cy="3202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don’t know…</a:t>
            </a:r>
          </a:p>
          <a:p>
            <a:r>
              <a:rPr lang="en-US" dirty="0"/>
              <a:t>That’s a great question but…</a:t>
            </a:r>
          </a:p>
          <a:p>
            <a:r>
              <a:rPr lang="en-US" dirty="0"/>
              <a:t>What do you think?</a:t>
            </a:r>
          </a:p>
          <a:p>
            <a:r>
              <a:rPr lang="en-US" dirty="0"/>
              <a:t>Would you like me to try to find out?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EF8B81-6223-4BCD-A7E7-BCC04DA566D9}"/>
              </a:ext>
            </a:extLst>
          </p:cNvPr>
          <p:cNvGrpSpPr/>
          <p:nvPr/>
        </p:nvGrpSpPr>
        <p:grpSpPr>
          <a:xfrm>
            <a:off x="7728833" y="2669906"/>
            <a:ext cx="2264911" cy="1929542"/>
            <a:chOff x="570810" y="519331"/>
            <a:chExt cx="2697900" cy="24235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DA912B1-7616-40DD-BA71-A322D0EDD2D3}"/>
                </a:ext>
              </a:extLst>
            </p:cNvPr>
            <p:cNvSpPr/>
            <p:nvPr/>
          </p:nvSpPr>
          <p:spPr>
            <a:xfrm>
              <a:off x="1015582" y="2150124"/>
              <a:ext cx="703687" cy="709388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F84CE6-D0AB-4D9E-BE83-D4F389F57791}"/>
                </a:ext>
              </a:extLst>
            </p:cNvPr>
            <p:cNvGrpSpPr/>
            <p:nvPr/>
          </p:nvGrpSpPr>
          <p:grpSpPr>
            <a:xfrm>
              <a:off x="570810" y="519331"/>
              <a:ext cx="2697900" cy="2423532"/>
              <a:chOff x="309358" y="279636"/>
              <a:chExt cx="2697900" cy="2423532"/>
            </a:xfrm>
          </p:grpSpPr>
          <p:pic>
            <p:nvPicPr>
              <p:cNvPr id="16" name="Picture 4" descr="Image result for thumbs up">
                <a:extLst>
                  <a:ext uri="{FF2B5EF4-FFF2-40B4-BE49-F238E27FC236}">
                    <a16:creationId xmlns:a16="http://schemas.microsoft.com/office/drawing/2014/main" id="{9CCA8BBD-B098-48FD-8949-B990E0EB29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216" y="1239786"/>
                <a:ext cx="523251" cy="740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6" descr="Image result for sad">
                <a:extLst>
                  <a:ext uri="{FF2B5EF4-FFF2-40B4-BE49-F238E27FC236}">
                    <a16:creationId xmlns:a16="http://schemas.microsoft.com/office/drawing/2014/main" id="{D1898310-DDFF-43CD-9F07-3420D314DF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9358" y="761489"/>
                <a:ext cx="834838" cy="865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Image result for angry">
                <a:extLst>
                  <a:ext uri="{FF2B5EF4-FFF2-40B4-BE49-F238E27FC236}">
                    <a16:creationId xmlns:a16="http://schemas.microsoft.com/office/drawing/2014/main" id="{F49B98DB-31D8-4D50-B651-0E5FD57FB8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978912" y="1945287"/>
                <a:ext cx="788759" cy="757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D291093-A38C-4254-89D7-DF368EF35186}"/>
                  </a:ext>
                </a:extLst>
              </p:cNvPr>
              <p:cNvGrpSpPr/>
              <p:nvPr/>
            </p:nvGrpSpPr>
            <p:grpSpPr>
              <a:xfrm>
                <a:off x="1418454" y="279636"/>
                <a:ext cx="688795" cy="740644"/>
                <a:chOff x="2270615" y="520358"/>
                <a:chExt cx="1103061" cy="1103061"/>
              </a:xfrm>
            </p:grpSpPr>
            <p:pic>
              <p:nvPicPr>
                <p:cNvPr id="22" name="Picture 10" descr="Image result for shocked face emoji">
                  <a:extLst>
                    <a:ext uri="{FF2B5EF4-FFF2-40B4-BE49-F238E27FC236}">
                      <a16:creationId xmlns:a16="http://schemas.microsoft.com/office/drawing/2014/main" id="{BB02886F-3837-4EF2-96F2-72B1EC5799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0615" y="520358"/>
                  <a:ext cx="1103061" cy="11030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3FDE7F4-9785-4040-AA9D-7A76EDEC76C7}"/>
                    </a:ext>
                  </a:extLst>
                </p:cNvPr>
                <p:cNvSpPr/>
                <p:nvPr/>
              </p:nvSpPr>
              <p:spPr>
                <a:xfrm>
                  <a:off x="2286363" y="536106"/>
                  <a:ext cx="1071563" cy="1071563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20" name="Picture 12" descr="Image result for confused face emoji">
                <a:extLst>
                  <a:ext uri="{FF2B5EF4-FFF2-40B4-BE49-F238E27FC236}">
                    <a16:creationId xmlns:a16="http://schemas.microsoft.com/office/drawing/2014/main" id="{77E5C153-0761-4B2B-8F09-EF3A225C30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705" y="1898999"/>
                <a:ext cx="703687" cy="740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 descr="Image result for normal face emoji">
                <a:extLst>
                  <a:ext uri="{FF2B5EF4-FFF2-40B4-BE49-F238E27FC236}">
                    <a16:creationId xmlns:a16="http://schemas.microsoft.com/office/drawing/2014/main" id="{C374A8D6-030C-4637-B4F6-D539F4367F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0358" y="836161"/>
                <a:ext cx="756900" cy="756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40158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89D0BDB-1D53-46EE-97F0-5AB3B0904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0416" y="1480218"/>
            <a:ext cx="4593148" cy="33316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kern="1200" dirty="0">
                <a:solidFill>
                  <a:srgbClr val="FF0000"/>
                </a:solidFill>
              </a:rPr>
              <a:t>Friendship group</a:t>
            </a:r>
          </a:p>
        </p:txBody>
      </p:sp>
      <p:pic>
        <p:nvPicPr>
          <p:cNvPr id="11" name="Picture 2" descr="Image result for friends">
            <a:extLst>
              <a:ext uri="{FF2B5EF4-FFF2-40B4-BE49-F238E27FC236}">
                <a16:creationId xmlns:a16="http://schemas.microsoft.com/office/drawing/2014/main" id="{1F298547-9C57-4BBF-9A5B-0CC41C6E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4200" y="1694614"/>
            <a:ext cx="3200534" cy="29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8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4D689A-5BEE-694D-A4EE-DBCBAB84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657"/>
            <a:ext cx="5256212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Activities and resources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Tool kits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99AF242-62E7-BD43-82A2-7EFA342E51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8703194" y="1401263"/>
            <a:ext cx="2412359" cy="2859166"/>
          </a:xfrm>
        </p:spPr>
      </p:pic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5C6A8927-592F-418F-B595-DD1BBB767E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5259340" y="1995017"/>
            <a:ext cx="2374723" cy="2404100"/>
          </a:xfrm>
          <a:prstGeom prst="rect">
            <a:avLst/>
          </a:prstGeom>
          <a:solidFill>
            <a:schemeClr val="bg2"/>
          </a:solidFill>
          <a:ln w="333375">
            <a:solidFill>
              <a:schemeClr val="bg1"/>
            </a:solidFill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</p:pic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8CE7364D-479A-4B60-85C1-7C1930BA41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68357">
            <a:off x="2498571" y="2841197"/>
            <a:ext cx="2502523" cy="2321929"/>
          </a:xfrm>
          <a:prstGeom prst="rect">
            <a:avLst/>
          </a:prstGeom>
          <a:solidFill>
            <a:schemeClr val="bg2"/>
          </a:solidFill>
          <a:ln w="333375">
            <a:solidFill>
              <a:schemeClr val="bg1"/>
            </a:solidFill>
            <a:miter lim="800000"/>
          </a:ln>
          <a:effectLst>
            <a:outerShdw blurRad="152400" dist="139700" dir="21540000" sx="101000" sy="101000" algn="tl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569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C3C496-B09E-4A06-B8B8-53FE402FE3E8}"/>
              </a:ext>
            </a:extLst>
          </p:cNvPr>
          <p:cNvSpPr txBox="1">
            <a:spLocks noChangeArrowheads="1"/>
          </p:cNvSpPr>
          <p:nvPr/>
        </p:nvSpPr>
        <p:spPr>
          <a:xfrm>
            <a:off x="1879397" y="416301"/>
            <a:ext cx="4325001" cy="6025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6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after yourself</a:t>
            </a:r>
            <a:br>
              <a:rPr lang="en-US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3004B-4580-4629-B356-0FD07CB40E76}"/>
              </a:ext>
            </a:extLst>
          </p:cNvPr>
          <p:cNvSpPr txBox="1"/>
          <p:nvPr/>
        </p:nvSpPr>
        <p:spPr>
          <a:xfrm>
            <a:off x="6768551" y="1119317"/>
            <a:ext cx="71460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B7BEA2-D54E-614F-8D3E-1D670749CE3F}"/>
              </a:ext>
            </a:extLst>
          </p:cNvPr>
          <p:cNvSpPr/>
          <p:nvPr/>
        </p:nvSpPr>
        <p:spPr>
          <a:xfrm>
            <a:off x="-1" y="-188390"/>
            <a:ext cx="12192001" cy="5889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6B96C4-813C-F441-978D-8F803FA9E144}"/>
              </a:ext>
            </a:extLst>
          </p:cNvPr>
          <p:cNvSpPr txBox="1">
            <a:spLocks noChangeArrowheads="1"/>
          </p:cNvSpPr>
          <p:nvPr/>
        </p:nvSpPr>
        <p:spPr>
          <a:xfrm>
            <a:off x="2223783" y="-1207926"/>
            <a:ext cx="7560904" cy="3458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40" baseline="0">
                <a:solidFill>
                  <a:srgbClr val="FF00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i="0" u="none" strike="noStrike" kern="1200" cap="none" spc="40" normalizeH="0" baseline="0" noProof="0" dirty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Support and information</a:t>
            </a:r>
            <a:br>
              <a:rPr kumimoji="0" lang="en-US" altLang="en-US" sz="4000" b="1" i="0" u="none" strike="noStrike" kern="1200" cap="none" spc="40" normalizeH="0" baseline="0" noProof="0" dirty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altLang="en-US" sz="4000" b="1" i="0" u="none" strike="noStrike" kern="1200" cap="none" spc="40" normalizeH="0" baseline="0" noProof="0" dirty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altLang="en-US" sz="4000" b="1" i="0" u="none" strike="noStrike" kern="1200" cap="none" spc="40" normalizeH="0" baseline="0" noProof="0" dirty="0">
              <a:ln>
                <a:noFill/>
              </a:ln>
              <a:solidFill>
                <a:srgbClr val="FF2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A23567B-5549-3A4A-9BA8-A73F83FF25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7626">
            <a:off x="5157643" y="2131081"/>
            <a:ext cx="2087152" cy="782712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B4180E7-45B1-CC40-B025-32A190B70B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1599">
            <a:off x="461819" y="3013172"/>
            <a:ext cx="2945385" cy="1797614"/>
          </a:xfrm>
          <a:prstGeom prst="rect">
            <a:avLst/>
          </a:prstGeom>
        </p:spPr>
      </p:pic>
      <p:pic>
        <p:nvPicPr>
          <p:cNvPr id="10" name="Picture 9" descr="A picture containing drawing, food, man&#10;&#10;Description automatically generated">
            <a:extLst>
              <a:ext uri="{FF2B5EF4-FFF2-40B4-BE49-F238E27FC236}">
                <a16:creationId xmlns:a16="http://schemas.microsoft.com/office/drawing/2014/main" id="{11319F71-34B1-7D48-9684-92CDB495F6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89" y="1352483"/>
            <a:ext cx="2500841" cy="857431"/>
          </a:xfrm>
          <a:prstGeom prst="rect">
            <a:avLst/>
          </a:prstGeom>
        </p:spPr>
      </p:pic>
      <p:pic>
        <p:nvPicPr>
          <p:cNvPr id="12" name="Picture 11" descr="A picture containing phone&#10;&#10;Description automatically generated">
            <a:extLst>
              <a:ext uri="{FF2B5EF4-FFF2-40B4-BE49-F238E27FC236}">
                <a16:creationId xmlns:a16="http://schemas.microsoft.com/office/drawing/2014/main" id="{40CC5289-B03C-ED4E-8EF3-EE0E149AA5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4677" y="1742091"/>
            <a:ext cx="1123572" cy="1973890"/>
          </a:xfrm>
          <a:prstGeom prst="rect">
            <a:avLst/>
          </a:prstGeom>
        </p:spPr>
      </p:pic>
      <p:pic>
        <p:nvPicPr>
          <p:cNvPr id="16" name="Picture 15" descr="A picture containing red&#10;&#10;Description automatically generated">
            <a:extLst>
              <a:ext uri="{FF2B5EF4-FFF2-40B4-BE49-F238E27FC236}">
                <a16:creationId xmlns:a16="http://schemas.microsoft.com/office/drawing/2014/main" id="{E7F780F8-68A3-6B4F-84E9-61702D7C40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279" y="1520052"/>
            <a:ext cx="2178358" cy="6054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179F3D-F0CD-F849-9163-9ADB05EDBB11}"/>
              </a:ext>
            </a:extLst>
          </p:cNvPr>
          <p:cNvSpPr txBox="1"/>
          <p:nvPr/>
        </p:nvSpPr>
        <p:spPr>
          <a:xfrm>
            <a:off x="4014035" y="4119908"/>
            <a:ext cx="189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guide for schools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7908A-C637-7343-959B-0CACACA2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377" y="5080085"/>
            <a:ext cx="5931715" cy="1600200"/>
          </a:xfrm>
        </p:spPr>
        <p:txBody>
          <a:bodyPr/>
          <a:lstStyle/>
          <a:p>
            <a:r>
              <a:rPr lang="en-US" dirty="0" err="1"/>
              <a:t>www.childbereavementuk.org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B70EE3-E835-4E35-B30F-33D51D84B975}"/>
              </a:ext>
            </a:extLst>
          </p:cNvPr>
          <p:cNvSpPr txBox="1"/>
          <p:nvPr/>
        </p:nvSpPr>
        <p:spPr>
          <a:xfrm>
            <a:off x="1073963" y="2529096"/>
            <a:ext cx="2080589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53FE3-8BC4-407B-9825-D46B6DD125CD}"/>
              </a:ext>
            </a:extLst>
          </p:cNvPr>
          <p:cNvSpPr txBox="1"/>
          <p:nvPr/>
        </p:nvSpPr>
        <p:spPr>
          <a:xfrm>
            <a:off x="8150087" y="1940740"/>
            <a:ext cx="3858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sheets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 guidance films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Bereavement policy template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for parents and carers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Young people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4B606A-3F08-418F-83B9-318D3AA8092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6997">
            <a:off x="5514667" y="3155422"/>
            <a:ext cx="1900248" cy="2604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4741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soo Family (4)">
            <a:extLst>
              <a:ext uri="{FF2B5EF4-FFF2-40B4-BE49-F238E27FC236}">
                <a16:creationId xmlns:a16="http://schemas.microsoft.com/office/drawing/2014/main" id="{BC8FAC0A-69BC-4423-81C4-5E882FC45D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4300" y="-1260089"/>
            <a:ext cx="12946062" cy="911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D63A-00FD-634A-A0B6-ECD2D329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childbereavementuk.org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2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E74D14-8D80-C344-BCBA-2E19DC6387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7D357-B56E-4543-B37A-CBED174B4346}"/>
              </a:ext>
            </a:extLst>
          </p:cNvPr>
          <p:cNvSpPr/>
          <p:nvPr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7C9F08BB-95B7-514E-B547-E5DA1785F2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1" y="6145511"/>
            <a:ext cx="1158094" cy="476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6C639F-94BC-A74C-A7E3-898799102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13115" b="58361"/>
          <a:stretch/>
        </p:blipFill>
        <p:spPr>
          <a:xfrm>
            <a:off x="170424" y="-402770"/>
            <a:ext cx="11336344" cy="661966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BE535E-DD32-7A49-9F02-3D50CA2EED2A}"/>
              </a:ext>
            </a:extLst>
          </p:cNvPr>
          <p:cNvSpPr txBox="1">
            <a:spLocks/>
          </p:cNvSpPr>
          <p:nvPr/>
        </p:nvSpPr>
        <p:spPr>
          <a:xfrm>
            <a:off x="3794713" y="649635"/>
            <a:ext cx="8054671" cy="4514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35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3300" dirty="0"/>
              <a:t>Bereavement</a:t>
            </a: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Children’s understanding of death</a:t>
            </a: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Theories of grief</a:t>
            </a: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School role</a:t>
            </a: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Suicide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3300" dirty="0"/>
              <a:t>Support</a:t>
            </a: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Strategies</a:t>
            </a: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What to consider</a:t>
            </a: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Taking care of yourself</a:t>
            </a: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Child Bereavement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2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E74D14-8D80-C344-BCBA-2E19DC6387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7D357-B56E-4543-B37A-CBED174B4346}"/>
              </a:ext>
            </a:extLst>
          </p:cNvPr>
          <p:cNvSpPr/>
          <p:nvPr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7C9F08BB-95B7-514E-B547-E5DA1785F2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1" y="6145511"/>
            <a:ext cx="1158094" cy="476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6C639F-94BC-A74C-A7E3-898799102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13115" b="58361"/>
          <a:stretch/>
        </p:blipFill>
        <p:spPr>
          <a:xfrm>
            <a:off x="224853" y="-63610"/>
            <a:ext cx="11336344" cy="608848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BE535E-DD32-7A49-9F02-3D50CA2EED2A}"/>
              </a:ext>
            </a:extLst>
          </p:cNvPr>
          <p:cNvSpPr txBox="1">
            <a:spLocks/>
          </p:cNvSpPr>
          <p:nvPr/>
        </p:nvSpPr>
        <p:spPr>
          <a:xfrm>
            <a:off x="2085795" y="1510030"/>
            <a:ext cx="8054671" cy="451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35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  <a:p>
            <a:pPr algn="ctr"/>
            <a:r>
              <a:rPr lang="en-US" sz="7200" dirty="0"/>
              <a:t>Bereavement</a:t>
            </a:r>
          </a:p>
          <a:p>
            <a:endParaRPr lang="en-US" sz="6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808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6C4BD8-2217-7C4E-B612-1228CA9A6A1C}"/>
              </a:ext>
            </a:extLst>
          </p:cNvPr>
          <p:cNvSpPr/>
          <p:nvPr/>
        </p:nvSpPr>
        <p:spPr>
          <a:xfrm>
            <a:off x="0" y="6024880"/>
            <a:ext cx="12192000" cy="833120"/>
          </a:xfrm>
          <a:custGeom>
            <a:avLst/>
            <a:gdLst>
              <a:gd name="connsiteX0" fmla="*/ 0 w 12192000"/>
              <a:gd name="connsiteY0" fmla="*/ 0 h 833120"/>
              <a:gd name="connsiteX1" fmla="*/ 824411 w 12192000"/>
              <a:gd name="connsiteY1" fmla="*/ 0 h 833120"/>
              <a:gd name="connsiteX2" fmla="*/ 1526903 w 12192000"/>
              <a:gd name="connsiteY2" fmla="*/ 0 h 833120"/>
              <a:gd name="connsiteX3" fmla="*/ 2351314 w 12192000"/>
              <a:gd name="connsiteY3" fmla="*/ 0 h 833120"/>
              <a:gd name="connsiteX4" fmla="*/ 2931886 w 12192000"/>
              <a:gd name="connsiteY4" fmla="*/ 0 h 833120"/>
              <a:gd name="connsiteX5" fmla="*/ 3634377 w 12192000"/>
              <a:gd name="connsiteY5" fmla="*/ 0 h 833120"/>
              <a:gd name="connsiteX6" fmla="*/ 4214949 w 12192000"/>
              <a:gd name="connsiteY6" fmla="*/ 0 h 833120"/>
              <a:gd name="connsiteX7" fmla="*/ 4795520 w 12192000"/>
              <a:gd name="connsiteY7" fmla="*/ 0 h 833120"/>
              <a:gd name="connsiteX8" fmla="*/ 5376091 w 12192000"/>
              <a:gd name="connsiteY8" fmla="*/ 0 h 833120"/>
              <a:gd name="connsiteX9" fmla="*/ 5590903 w 12192000"/>
              <a:gd name="connsiteY9" fmla="*/ 0 h 833120"/>
              <a:gd name="connsiteX10" fmla="*/ 6293394 w 12192000"/>
              <a:gd name="connsiteY10" fmla="*/ 0 h 833120"/>
              <a:gd name="connsiteX11" fmla="*/ 6508206 w 12192000"/>
              <a:gd name="connsiteY11" fmla="*/ 0 h 833120"/>
              <a:gd name="connsiteX12" fmla="*/ 7088777 w 12192000"/>
              <a:gd name="connsiteY12" fmla="*/ 0 h 833120"/>
              <a:gd name="connsiteX13" fmla="*/ 7913189 w 12192000"/>
              <a:gd name="connsiteY13" fmla="*/ 0 h 833120"/>
              <a:gd name="connsiteX14" fmla="*/ 8737600 w 12192000"/>
              <a:gd name="connsiteY14" fmla="*/ 0 h 833120"/>
              <a:gd name="connsiteX15" fmla="*/ 9440091 w 12192000"/>
              <a:gd name="connsiteY15" fmla="*/ 0 h 833120"/>
              <a:gd name="connsiteX16" fmla="*/ 9898743 w 12192000"/>
              <a:gd name="connsiteY16" fmla="*/ 0 h 833120"/>
              <a:gd name="connsiteX17" fmla="*/ 10113554 w 12192000"/>
              <a:gd name="connsiteY17" fmla="*/ 0 h 833120"/>
              <a:gd name="connsiteX18" fmla="*/ 10572206 w 12192000"/>
              <a:gd name="connsiteY18" fmla="*/ 0 h 833120"/>
              <a:gd name="connsiteX19" fmla="*/ 11274697 w 12192000"/>
              <a:gd name="connsiteY19" fmla="*/ 0 h 833120"/>
              <a:gd name="connsiteX20" fmla="*/ 12192000 w 12192000"/>
              <a:gd name="connsiteY20" fmla="*/ 0 h 833120"/>
              <a:gd name="connsiteX21" fmla="*/ 12192000 w 12192000"/>
              <a:gd name="connsiteY21" fmla="*/ 391566 h 833120"/>
              <a:gd name="connsiteX22" fmla="*/ 12192000 w 12192000"/>
              <a:gd name="connsiteY22" fmla="*/ 833120 h 833120"/>
              <a:gd name="connsiteX23" fmla="*/ 11367589 w 12192000"/>
              <a:gd name="connsiteY23" fmla="*/ 833120 h 833120"/>
              <a:gd name="connsiteX24" fmla="*/ 10665097 w 12192000"/>
              <a:gd name="connsiteY24" fmla="*/ 833120 h 833120"/>
              <a:gd name="connsiteX25" fmla="*/ 10450286 w 12192000"/>
              <a:gd name="connsiteY25" fmla="*/ 833120 h 833120"/>
              <a:gd name="connsiteX26" fmla="*/ 9625874 w 12192000"/>
              <a:gd name="connsiteY26" fmla="*/ 833120 h 833120"/>
              <a:gd name="connsiteX27" fmla="*/ 9167223 w 12192000"/>
              <a:gd name="connsiteY27" fmla="*/ 833120 h 833120"/>
              <a:gd name="connsiteX28" fmla="*/ 8464731 w 12192000"/>
              <a:gd name="connsiteY28" fmla="*/ 833120 h 833120"/>
              <a:gd name="connsiteX29" fmla="*/ 8249920 w 12192000"/>
              <a:gd name="connsiteY29" fmla="*/ 833120 h 833120"/>
              <a:gd name="connsiteX30" fmla="*/ 7425509 w 12192000"/>
              <a:gd name="connsiteY30" fmla="*/ 833120 h 833120"/>
              <a:gd name="connsiteX31" fmla="*/ 6966857 w 12192000"/>
              <a:gd name="connsiteY31" fmla="*/ 833120 h 833120"/>
              <a:gd name="connsiteX32" fmla="*/ 6386286 w 12192000"/>
              <a:gd name="connsiteY32" fmla="*/ 833120 h 833120"/>
              <a:gd name="connsiteX33" fmla="*/ 6049554 w 12192000"/>
              <a:gd name="connsiteY33" fmla="*/ 833120 h 833120"/>
              <a:gd name="connsiteX34" fmla="*/ 5347063 w 12192000"/>
              <a:gd name="connsiteY34" fmla="*/ 833120 h 833120"/>
              <a:gd name="connsiteX35" fmla="*/ 4522651 w 12192000"/>
              <a:gd name="connsiteY35" fmla="*/ 833120 h 833120"/>
              <a:gd name="connsiteX36" fmla="*/ 4064000 w 12192000"/>
              <a:gd name="connsiteY36" fmla="*/ 833120 h 833120"/>
              <a:gd name="connsiteX37" fmla="*/ 3239589 w 12192000"/>
              <a:gd name="connsiteY37" fmla="*/ 833120 h 833120"/>
              <a:gd name="connsiteX38" fmla="*/ 2659017 w 12192000"/>
              <a:gd name="connsiteY38" fmla="*/ 833120 h 833120"/>
              <a:gd name="connsiteX39" fmla="*/ 1834606 w 12192000"/>
              <a:gd name="connsiteY39" fmla="*/ 833120 h 833120"/>
              <a:gd name="connsiteX40" fmla="*/ 1010194 w 12192000"/>
              <a:gd name="connsiteY40" fmla="*/ 833120 h 833120"/>
              <a:gd name="connsiteX41" fmla="*/ 673463 w 12192000"/>
              <a:gd name="connsiteY41" fmla="*/ 833120 h 833120"/>
              <a:gd name="connsiteX42" fmla="*/ 0 w 12192000"/>
              <a:gd name="connsiteY42" fmla="*/ 833120 h 833120"/>
              <a:gd name="connsiteX43" fmla="*/ 0 w 12192000"/>
              <a:gd name="connsiteY43" fmla="*/ 416560 h 833120"/>
              <a:gd name="connsiteX44" fmla="*/ 0 w 12192000"/>
              <a:gd name="connsiteY44" fmla="*/ 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833120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905" y="156588"/>
                  <a:pt x="12160740" y="238019"/>
                  <a:pt x="12192000" y="391566"/>
                </a:cubicBezTo>
                <a:cubicBezTo>
                  <a:pt x="12223260" y="545113"/>
                  <a:pt x="12182547" y="741060"/>
                  <a:pt x="12192000" y="833120"/>
                </a:cubicBezTo>
                <a:cubicBezTo>
                  <a:pt x="11845001" y="914809"/>
                  <a:pt x="11692913" y="825926"/>
                  <a:pt x="11367589" y="833120"/>
                </a:cubicBezTo>
                <a:cubicBezTo>
                  <a:pt x="11042265" y="840314"/>
                  <a:pt x="10859477" y="777711"/>
                  <a:pt x="10665097" y="833120"/>
                </a:cubicBezTo>
                <a:cubicBezTo>
                  <a:pt x="10470717" y="888529"/>
                  <a:pt x="10528008" y="808360"/>
                  <a:pt x="10450286" y="833120"/>
                </a:cubicBezTo>
                <a:cubicBezTo>
                  <a:pt x="10372564" y="857880"/>
                  <a:pt x="9826792" y="792997"/>
                  <a:pt x="9625874" y="833120"/>
                </a:cubicBezTo>
                <a:cubicBezTo>
                  <a:pt x="9424956" y="873243"/>
                  <a:pt x="9325243" y="827513"/>
                  <a:pt x="9167223" y="833120"/>
                </a:cubicBezTo>
                <a:cubicBezTo>
                  <a:pt x="9009203" y="838727"/>
                  <a:pt x="8653128" y="750311"/>
                  <a:pt x="8464731" y="833120"/>
                </a:cubicBezTo>
                <a:cubicBezTo>
                  <a:pt x="8276334" y="915929"/>
                  <a:pt x="8294033" y="819610"/>
                  <a:pt x="8249920" y="833120"/>
                </a:cubicBezTo>
                <a:cubicBezTo>
                  <a:pt x="8205807" y="846630"/>
                  <a:pt x="7592219" y="749898"/>
                  <a:pt x="7425509" y="833120"/>
                </a:cubicBezTo>
                <a:cubicBezTo>
                  <a:pt x="7258799" y="916342"/>
                  <a:pt x="7060581" y="828512"/>
                  <a:pt x="6966857" y="833120"/>
                </a:cubicBezTo>
                <a:cubicBezTo>
                  <a:pt x="6873133" y="837728"/>
                  <a:pt x="6515773" y="780617"/>
                  <a:pt x="6386286" y="833120"/>
                </a:cubicBezTo>
                <a:cubicBezTo>
                  <a:pt x="6256799" y="885623"/>
                  <a:pt x="6198857" y="809841"/>
                  <a:pt x="6049554" y="833120"/>
                </a:cubicBezTo>
                <a:cubicBezTo>
                  <a:pt x="5900251" y="856399"/>
                  <a:pt x="5599110" y="812630"/>
                  <a:pt x="5347063" y="833120"/>
                </a:cubicBezTo>
                <a:cubicBezTo>
                  <a:pt x="5095016" y="853610"/>
                  <a:pt x="4696519" y="749433"/>
                  <a:pt x="4522651" y="833120"/>
                </a:cubicBezTo>
                <a:cubicBezTo>
                  <a:pt x="4348783" y="916807"/>
                  <a:pt x="4212299" y="787235"/>
                  <a:pt x="4064000" y="833120"/>
                </a:cubicBezTo>
                <a:cubicBezTo>
                  <a:pt x="3915701" y="879005"/>
                  <a:pt x="3585145" y="790615"/>
                  <a:pt x="3239589" y="833120"/>
                </a:cubicBezTo>
                <a:cubicBezTo>
                  <a:pt x="2894033" y="875625"/>
                  <a:pt x="2811755" y="827833"/>
                  <a:pt x="2659017" y="833120"/>
                </a:cubicBezTo>
                <a:cubicBezTo>
                  <a:pt x="2506279" y="838407"/>
                  <a:pt x="2111851" y="734447"/>
                  <a:pt x="1834606" y="833120"/>
                </a:cubicBezTo>
                <a:cubicBezTo>
                  <a:pt x="1557361" y="931793"/>
                  <a:pt x="1198377" y="796275"/>
                  <a:pt x="1010194" y="833120"/>
                </a:cubicBezTo>
                <a:cubicBezTo>
                  <a:pt x="822011" y="869965"/>
                  <a:pt x="796939" y="804978"/>
                  <a:pt x="673463" y="833120"/>
                </a:cubicBezTo>
                <a:cubicBezTo>
                  <a:pt x="549987" y="861262"/>
                  <a:pt x="227292" y="780340"/>
                  <a:pt x="0" y="833120"/>
                </a:cubicBezTo>
                <a:cubicBezTo>
                  <a:pt x="-15201" y="699345"/>
                  <a:pt x="19053" y="500374"/>
                  <a:pt x="0" y="416560"/>
                </a:cubicBezTo>
                <a:cubicBezTo>
                  <a:pt x="-19053" y="332746"/>
                  <a:pt x="8158" y="195402"/>
                  <a:pt x="0" y="0"/>
                </a:cubicBezTo>
                <a:close/>
              </a:path>
              <a:path w="12192000" h="833120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4722" y="166239"/>
                  <a:pt x="12147298" y="245631"/>
                  <a:pt x="12192000" y="399898"/>
                </a:cubicBezTo>
                <a:cubicBezTo>
                  <a:pt x="12236702" y="554165"/>
                  <a:pt x="12154873" y="728100"/>
                  <a:pt x="12192000" y="833120"/>
                </a:cubicBezTo>
                <a:cubicBezTo>
                  <a:pt x="12056672" y="858826"/>
                  <a:pt x="11928933" y="831298"/>
                  <a:pt x="11855269" y="833120"/>
                </a:cubicBezTo>
                <a:cubicBezTo>
                  <a:pt x="11781605" y="834942"/>
                  <a:pt x="11728586" y="813158"/>
                  <a:pt x="11640457" y="833120"/>
                </a:cubicBezTo>
                <a:cubicBezTo>
                  <a:pt x="11552328" y="853082"/>
                  <a:pt x="11482902" y="827821"/>
                  <a:pt x="11425646" y="833120"/>
                </a:cubicBezTo>
                <a:cubicBezTo>
                  <a:pt x="11368390" y="838419"/>
                  <a:pt x="11003180" y="814626"/>
                  <a:pt x="10845074" y="833120"/>
                </a:cubicBezTo>
                <a:cubicBezTo>
                  <a:pt x="10686968" y="851614"/>
                  <a:pt x="10594784" y="801819"/>
                  <a:pt x="10508343" y="833120"/>
                </a:cubicBezTo>
                <a:cubicBezTo>
                  <a:pt x="10421902" y="864421"/>
                  <a:pt x="10028343" y="803064"/>
                  <a:pt x="9805851" y="833120"/>
                </a:cubicBezTo>
                <a:cubicBezTo>
                  <a:pt x="9583359" y="863176"/>
                  <a:pt x="9580072" y="798706"/>
                  <a:pt x="9469120" y="833120"/>
                </a:cubicBezTo>
                <a:cubicBezTo>
                  <a:pt x="9358168" y="867534"/>
                  <a:pt x="9072199" y="799038"/>
                  <a:pt x="8766629" y="833120"/>
                </a:cubicBezTo>
                <a:cubicBezTo>
                  <a:pt x="8461059" y="867202"/>
                  <a:pt x="8613260" y="814022"/>
                  <a:pt x="8551817" y="833120"/>
                </a:cubicBezTo>
                <a:cubicBezTo>
                  <a:pt x="8490374" y="852218"/>
                  <a:pt x="8123958" y="780945"/>
                  <a:pt x="7849326" y="833120"/>
                </a:cubicBezTo>
                <a:cubicBezTo>
                  <a:pt x="7574694" y="885295"/>
                  <a:pt x="7651428" y="798672"/>
                  <a:pt x="7512594" y="833120"/>
                </a:cubicBezTo>
                <a:cubicBezTo>
                  <a:pt x="7373760" y="867568"/>
                  <a:pt x="7381683" y="818698"/>
                  <a:pt x="7297783" y="833120"/>
                </a:cubicBezTo>
                <a:cubicBezTo>
                  <a:pt x="7213883" y="847542"/>
                  <a:pt x="7060023" y="800485"/>
                  <a:pt x="6961051" y="833120"/>
                </a:cubicBezTo>
                <a:cubicBezTo>
                  <a:pt x="6862079" y="865755"/>
                  <a:pt x="6437235" y="761017"/>
                  <a:pt x="6258560" y="833120"/>
                </a:cubicBezTo>
                <a:cubicBezTo>
                  <a:pt x="6079885" y="905223"/>
                  <a:pt x="6046551" y="818143"/>
                  <a:pt x="5921829" y="833120"/>
                </a:cubicBezTo>
                <a:cubicBezTo>
                  <a:pt x="5797107" y="848097"/>
                  <a:pt x="5753638" y="826048"/>
                  <a:pt x="5707017" y="833120"/>
                </a:cubicBezTo>
                <a:cubicBezTo>
                  <a:pt x="5660396" y="840192"/>
                  <a:pt x="5452963" y="832853"/>
                  <a:pt x="5370286" y="833120"/>
                </a:cubicBezTo>
                <a:cubicBezTo>
                  <a:pt x="5287609" y="833387"/>
                  <a:pt x="5014743" y="798403"/>
                  <a:pt x="4911634" y="833120"/>
                </a:cubicBezTo>
                <a:cubicBezTo>
                  <a:pt x="4808525" y="867837"/>
                  <a:pt x="4542614" y="786917"/>
                  <a:pt x="4331063" y="833120"/>
                </a:cubicBezTo>
                <a:cubicBezTo>
                  <a:pt x="4119512" y="879323"/>
                  <a:pt x="4069654" y="822383"/>
                  <a:pt x="3994331" y="833120"/>
                </a:cubicBezTo>
                <a:cubicBezTo>
                  <a:pt x="3919008" y="843857"/>
                  <a:pt x="3408040" y="807296"/>
                  <a:pt x="3169920" y="833120"/>
                </a:cubicBezTo>
                <a:cubicBezTo>
                  <a:pt x="2931800" y="858944"/>
                  <a:pt x="2856916" y="782972"/>
                  <a:pt x="2589349" y="833120"/>
                </a:cubicBezTo>
                <a:cubicBezTo>
                  <a:pt x="2321782" y="883268"/>
                  <a:pt x="2006351" y="768524"/>
                  <a:pt x="1764937" y="833120"/>
                </a:cubicBezTo>
                <a:cubicBezTo>
                  <a:pt x="1523523" y="897716"/>
                  <a:pt x="1232650" y="828956"/>
                  <a:pt x="1062446" y="833120"/>
                </a:cubicBezTo>
                <a:cubicBezTo>
                  <a:pt x="892242" y="837284"/>
                  <a:pt x="745975" y="779310"/>
                  <a:pt x="603794" y="833120"/>
                </a:cubicBezTo>
                <a:cubicBezTo>
                  <a:pt x="461613" y="886930"/>
                  <a:pt x="280308" y="785171"/>
                  <a:pt x="0" y="833120"/>
                </a:cubicBezTo>
                <a:cubicBezTo>
                  <a:pt x="-47600" y="686932"/>
                  <a:pt x="1689" y="580091"/>
                  <a:pt x="0" y="433222"/>
                </a:cubicBezTo>
                <a:cubicBezTo>
                  <a:pt x="-1689" y="286353"/>
                  <a:pt x="46077" y="108343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1D5E1848-0AC0-2549-BC01-EEC9F7FAA2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1" y="6145511"/>
            <a:ext cx="1158094" cy="4762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D8286E-B152-429F-8B85-D32D3365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52" y="291229"/>
            <a:ext cx="10810461" cy="1325563"/>
          </a:xfrm>
        </p:spPr>
        <p:txBody>
          <a:bodyPr/>
          <a:lstStyle/>
          <a:p>
            <a:r>
              <a:rPr lang="en-US" dirty="0"/>
              <a:t>Bereavement within the school community</a:t>
            </a:r>
            <a:endParaRPr lang="en-US" sz="3200" dirty="0"/>
          </a:p>
        </p:txBody>
      </p:sp>
      <p:pic>
        <p:nvPicPr>
          <p:cNvPr id="10" name="Picture 2" descr="Image result for child shadow">
            <a:extLst>
              <a:ext uri="{FF2B5EF4-FFF2-40B4-BE49-F238E27FC236}">
                <a16:creationId xmlns:a16="http://schemas.microsoft.com/office/drawing/2014/main" id="{0C00AD0D-9783-468C-B405-60C8D6F8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616" y="1434513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child shadow">
            <a:extLst>
              <a:ext uri="{FF2B5EF4-FFF2-40B4-BE49-F238E27FC236}">
                <a16:creationId xmlns:a16="http://schemas.microsoft.com/office/drawing/2014/main" id="{1C06844B-0424-460F-91E5-316B1F81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21388" y="1439872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mage result for child shadow">
            <a:extLst>
              <a:ext uri="{FF2B5EF4-FFF2-40B4-BE49-F238E27FC236}">
                <a16:creationId xmlns:a16="http://schemas.microsoft.com/office/drawing/2014/main" id="{F39B46C9-2939-4A7A-903E-57114971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893" y="1413062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mage result for child shadow">
            <a:extLst>
              <a:ext uri="{FF2B5EF4-FFF2-40B4-BE49-F238E27FC236}">
                <a16:creationId xmlns:a16="http://schemas.microsoft.com/office/drawing/2014/main" id="{1DBD86CF-D5CD-4970-B282-92D3C3517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25552" y="1434512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child shadow">
            <a:extLst>
              <a:ext uri="{FF2B5EF4-FFF2-40B4-BE49-F238E27FC236}">
                <a16:creationId xmlns:a16="http://schemas.microsoft.com/office/drawing/2014/main" id="{898E340F-5E4E-4FD6-8D4F-3C796689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66932" y="1413062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mage result for child shadow">
            <a:extLst>
              <a:ext uri="{FF2B5EF4-FFF2-40B4-BE49-F238E27FC236}">
                <a16:creationId xmlns:a16="http://schemas.microsoft.com/office/drawing/2014/main" id="{B9027A1F-9789-4E5D-9C82-599959D74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21079" y="4536352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mage result for child shadow">
            <a:extLst>
              <a:ext uri="{FF2B5EF4-FFF2-40B4-BE49-F238E27FC236}">
                <a16:creationId xmlns:a16="http://schemas.microsoft.com/office/drawing/2014/main" id="{D7E5CDBC-FF72-42DF-987D-EB6945D6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827" y="3003980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Image result for child shadow">
            <a:extLst>
              <a:ext uri="{FF2B5EF4-FFF2-40B4-BE49-F238E27FC236}">
                <a16:creationId xmlns:a16="http://schemas.microsoft.com/office/drawing/2014/main" id="{203951DB-B5A6-4528-80CE-E4CC8926A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819" y="3004562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Image result for child shadow">
            <a:extLst>
              <a:ext uri="{FF2B5EF4-FFF2-40B4-BE49-F238E27FC236}">
                <a16:creationId xmlns:a16="http://schemas.microsoft.com/office/drawing/2014/main" id="{E1B4FE7D-8BDC-4C90-8AA7-82564F48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902865" y="2997975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mage result for child shadow">
            <a:extLst>
              <a:ext uri="{FF2B5EF4-FFF2-40B4-BE49-F238E27FC236}">
                <a16:creationId xmlns:a16="http://schemas.microsoft.com/office/drawing/2014/main" id="{B759B867-A92B-486E-9654-642D1F2CB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7536" y="2984209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mage result for child shadow">
            <a:extLst>
              <a:ext uri="{FF2B5EF4-FFF2-40B4-BE49-F238E27FC236}">
                <a16:creationId xmlns:a16="http://schemas.microsoft.com/office/drawing/2014/main" id="{4698FB4D-B619-4A8F-B426-295B2684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6134" y="4522336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mage result for child shadow">
            <a:extLst>
              <a:ext uri="{FF2B5EF4-FFF2-40B4-BE49-F238E27FC236}">
                <a16:creationId xmlns:a16="http://schemas.microsoft.com/office/drawing/2014/main" id="{CE0F57C5-73F4-4D26-82D9-BA0DEB020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73906" y="4542072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mage result for child shadow">
            <a:extLst>
              <a:ext uri="{FF2B5EF4-FFF2-40B4-BE49-F238E27FC236}">
                <a16:creationId xmlns:a16="http://schemas.microsoft.com/office/drawing/2014/main" id="{795EC107-FF6D-42EF-A2DE-FB00FBB6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9543" y="4529640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Image result for child shadow">
            <a:extLst>
              <a:ext uri="{FF2B5EF4-FFF2-40B4-BE49-F238E27FC236}">
                <a16:creationId xmlns:a16="http://schemas.microsoft.com/office/drawing/2014/main" id="{A06DD147-9A85-4ED1-B970-B6F01B02C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21202" y="4507958"/>
            <a:ext cx="9212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mage result for child shadow">
            <a:extLst>
              <a:ext uri="{FF2B5EF4-FFF2-40B4-BE49-F238E27FC236}">
                <a16:creationId xmlns:a16="http://schemas.microsoft.com/office/drawing/2014/main" id="{CC28F072-F3A3-44E5-8645-EA8BBB9F3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05" b="943"/>
          <a:stretch/>
        </p:blipFill>
        <p:spPr bwMode="auto">
          <a:xfrm flipH="1">
            <a:off x="2005500" y="2730648"/>
            <a:ext cx="504777" cy="13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2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4D689A-5BEE-694D-A4EE-DBCBAB84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8987"/>
            <a:ext cx="4543269" cy="1325563"/>
          </a:xfrm>
        </p:spPr>
        <p:txBody>
          <a:bodyPr/>
          <a:lstStyle/>
          <a:p>
            <a:r>
              <a:rPr lang="en-US" dirty="0"/>
              <a:t>Euphemisms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99AF242-62E7-BD43-82A2-7EFA342E51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5086206" y="933990"/>
            <a:ext cx="5798443" cy="400158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8D533-F43F-415C-95F0-5A02C27F1E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268" y="721581"/>
            <a:ext cx="6416318" cy="44264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0C0C1-46DA-446D-BBA6-77E4E5E9ECB3}"/>
              </a:ext>
            </a:extLst>
          </p:cNvPr>
          <p:cNvSpPr txBox="1">
            <a:spLocks/>
          </p:cNvSpPr>
          <p:nvPr/>
        </p:nvSpPr>
        <p:spPr>
          <a:xfrm>
            <a:off x="839788" y="2044550"/>
            <a:ext cx="3476875" cy="451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35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35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  <a:p>
            <a:r>
              <a:rPr lang="en-US" sz="4400" dirty="0"/>
              <a:t>What do they mean?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73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04D4E-50DB-429B-8D98-5BFD1EE9F4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32" y="3850783"/>
            <a:ext cx="1746681" cy="1436786"/>
          </a:xfrm>
          <a:prstGeom prst="rect">
            <a:avLst/>
          </a:prstGeom>
        </p:spPr>
      </p:pic>
      <p:pic>
        <p:nvPicPr>
          <p:cNvPr id="1026" name="Picture 2" descr="boy playing football free photo">
            <a:extLst>
              <a:ext uri="{FF2B5EF4-FFF2-40B4-BE49-F238E27FC236}">
                <a16:creationId xmlns:a16="http://schemas.microsoft.com/office/drawing/2014/main" id="{E12475D8-E8F2-438A-B527-656B71C4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927" y="1749131"/>
            <a:ext cx="2028021" cy="36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0C9C55-D4BF-4371-85F3-F6B1CE7EA70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026" y="693734"/>
            <a:ext cx="2440642" cy="4683988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F229BB0-6850-47F6-B8B4-43D7091DF961}"/>
              </a:ext>
            </a:extLst>
          </p:cNvPr>
          <p:cNvSpPr txBox="1">
            <a:spLocks noChangeArrowheads="1"/>
          </p:cNvSpPr>
          <p:nvPr/>
        </p:nvSpPr>
        <p:spPr>
          <a:xfrm>
            <a:off x="433007" y="29497"/>
            <a:ext cx="8607754" cy="2824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Children’s understanding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death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63265-2714-604A-A9B1-364382B7FB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9535" y="2996240"/>
            <a:ext cx="2368540" cy="26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C3C496-B09E-4A06-B8B8-53FE402FE3E8}"/>
              </a:ext>
            </a:extLst>
          </p:cNvPr>
          <p:cNvSpPr txBox="1">
            <a:spLocks noChangeArrowheads="1"/>
          </p:cNvSpPr>
          <p:nvPr/>
        </p:nvSpPr>
        <p:spPr>
          <a:xfrm>
            <a:off x="643466" y="640080"/>
            <a:ext cx="4102153" cy="561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8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Bereaved at </a:t>
            </a:r>
          </a:p>
          <a:p>
            <a:pPr algn="l">
              <a:spcAft>
                <a:spcPts val="600"/>
              </a:spcAft>
            </a:pPr>
            <a:r>
              <a:rPr lang="en-US" sz="48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years old</a:t>
            </a:r>
            <a:endParaRPr lang="en-US" sz="4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5DDB6-0010-1A41-9A03-3167964188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5999" y="2159000"/>
            <a:ext cx="3094507" cy="347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17268"/>
      </p:ext>
    </p:extLst>
  </p:cSld>
  <p:clrMapOvr>
    <a:masterClrMapping/>
  </p:clrMapOvr>
</p:sld>
</file>

<file path=ppt/theme/theme1.xml><?xml version="1.0" encoding="utf-8"?>
<a:theme xmlns:a="http://schemas.openxmlformats.org/drawingml/2006/main" name="Child Bereavement U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 Bereavemenet UK Presentation Template" id="{C4D960D5-E3FE-804E-B86F-213F8A5D577F}" vid="{1AB4BB8D-02D5-3D40-A1AE-898AF45956B6}"/>
    </a:ext>
  </a:extLst>
</a:theme>
</file>

<file path=ppt/theme/theme2.xml><?xml version="1.0" encoding="utf-8"?>
<a:theme xmlns:a="http://schemas.openxmlformats.org/drawingml/2006/main" name="Child Bereavement UK grey theme">
  <a:themeElements>
    <a:clrScheme name="Child Bereavement UK colours">
      <a:dk1>
        <a:srgbClr val="424242"/>
      </a:dk1>
      <a:lt1>
        <a:srgbClr val="FFFFFF"/>
      </a:lt1>
      <a:dk2>
        <a:srgbClr val="EAEAEA"/>
      </a:dk2>
      <a:lt2>
        <a:srgbClr val="FEFFFF"/>
      </a:lt2>
      <a:accent1>
        <a:srgbClr val="FF2600"/>
      </a:accent1>
      <a:accent2>
        <a:srgbClr val="FF7F20"/>
      </a:accent2>
      <a:accent3>
        <a:srgbClr val="A5A5A5"/>
      </a:accent3>
      <a:accent4>
        <a:srgbClr val="FFC400"/>
      </a:accent4>
      <a:accent5>
        <a:srgbClr val="A05BFF"/>
      </a:accent5>
      <a:accent6>
        <a:srgbClr val="70AD2A"/>
      </a:accent6>
      <a:hlink>
        <a:srgbClr val="3B7FC1"/>
      </a:hlink>
      <a:folHlink>
        <a:srgbClr val="EE17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 Bereavemenet UK Presentation Template" id="{C4D960D5-E3FE-804E-B86F-213F8A5D577F}" vid="{5893E7D8-DA54-F84D-AB09-CE805EA0D417}"/>
    </a:ext>
  </a:extLst>
</a:theme>
</file>

<file path=ppt/theme/theme3.xml><?xml version="1.0" encoding="utf-8"?>
<a:theme xmlns:a="http://schemas.openxmlformats.org/drawingml/2006/main" name="Child Bereavement UK Background Pictur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 Bereavemenet UK Presentation Template" id="{C4D960D5-E3FE-804E-B86F-213F8A5D577F}" vid="{7D582F97-8554-C240-AAB5-364614D2BE1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E730FE302C948BBBDA21D117B074A" ma:contentTypeVersion="10" ma:contentTypeDescription="Create a new document." ma:contentTypeScope="" ma:versionID="0c57d0f7f02bc10880f67a322ec5a7f6">
  <xsd:schema xmlns:xsd="http://www.w3.org/2001/XMLSchema" xmlns:xs="http://www.w3.org/2001/XMLSchema" xmlns:p="http://schemas.microsoft.com/office/2006/metadata/properties" xmlns:ns2="3844c815-c63e-47a3-8121-59b51abbf277" targetNamespace="http://schemas.microsoft.com/office/2006/metadata/properties" ma:root="true" ma:fieldsID="fbd2d3f35ca5237375da3bebd5f6e9d1" ns2:_="">
    <xsd:import namespace="3844c815-c63e-47a3-8121-59b51abb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4c815-c63e-47a3-8121-59b51abbf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BF23BA-2944-4776-8A9D-644B66480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4c815-c63e-47a3-8121-59b51abb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AA1BA4-0E7C-4675-86D2-8AD6FE1E8844}">
  <ds:schemaRefs>
    <ds:schemaRef ds:uri="http://schemas.microsoft.com/office/2006/documentManagement/types"/>
    <ds:schemaRef ds:uri="3844c815-c63e-47a3-8121-59b51abbf27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8635BF-656A-4F15-8779-DD8B6E663E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5044</TotalTime>
  <Words>435</Words>
  <Application>Microsoft Office PowerPoint</Application>
  <PresentationFormat>Widescreen</PresentationFormat>
  <Paragraphs>155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Frutiger LT Std 55 Roman</vt:lpstr>
      <vt:lpstr>Times New Roman</vt:lpstr>
      <vt:lpstr>Child Bereavement UK Theme</vt:lpstr>
      <vt:lpstr>Child Bereavement UK grey theme</vt:lpstr>
      <vt:lpstr>Child Bereavement UK Background Picture Slide</vt:lpstr>
      <vt:lpstr>How to practically support pupils with bereavement including suicide</vt:lpstr>
      <vt:lpstr>PowerPoint Presentation</vt:lpstr>
      <vt:lpstr>childbereavementuk.org</vt:lpstr>
      <vt:lpstr>PowerPoint Presentation</vt:lpstr>
      <vt:lpstr>PowerPoint Presentation</vt:lpstr>
      <vt:lpstr>Bereavement within the school community</vt:lpstr>
      <vt:lpstr>Euphemisms</vt:lpstr>
      <vt:lpstr>PowerPoint Presentation</vt:lpstr>
      <vt:lpstr>PowerPoint Presentation</vt:lpstr>
      <vt:lpstr>Worden’s  Tasks of Mourning</vt:lpstr>
      <vt:lpstr>PowerPoint Presentation</vt:lpstr>
      <vt:lpstr>PowerPoint Presentation</vt:lpstr>
      <vt:lpstr>PowerPoint Presentation</vt:lpstr>
      <vt:lpstr>A school bereavement policy or charter</vt:lpstr>
      <vt:lpstr>PowerPoint Presentation</vt:lpstr>
      <vt:lpstr>The language of suicide</vt:lpstr>
      <vt:lpstr>What behaviour might you see in these bereaved pupils?</vt:lpstr>
      <vt:lpstr>Behaviour</vt:lpstr>
      <vt:lpstr>PowerPoint Presentation</vt:lpstr>
      <vt:lpstr>PowerPoint Presentation</vt:lpstr>
      <vt:lpstr>PowerPoint Presentation</vt:lpstr>
      <vt:lpstr>Acknowledgement</vt:lpstr>
      <vt:lpstr>Control</vt:lpstr>
      <vt:lpstr>Honesty</vt:lpstr>
      <vt:lpstr>Friendship group</vt:lpstr>
      <vt:lpstr>Activities and resources  Tool kits</vt:lpstr>
      <vt:lpstr>PowerPoint Presentation</vt:lpstr>
      <vt:lpstr>www.childbereavementuk.org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Harriet Hieatt-Smith</dc:creator>
  <cp:lastModifiedBy>Liz Worthen</cp:lastModifiedBy>
  <cp:revision>165</cp:revision>
  <dcterms:created xsi:type="dcterms:W3CDTF">2020-01-07T13:44:14Z</dcterms:created>
  <dcterms:modified xsi:type="dcterms:W3CDTF">2020-05-27T13:55:14Z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0x010100901E730FE302C948BBBDA21D117B074A</vt:lpwstr>
  </property>
</Properties>
</file>