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23"/>
  </p:notesMasterIdLst>
  <p:handoutMasterIdLst>
    <p:handoutMasterId r:id="rId24"/>
  </p:handoutMasterIdLst>
  <p:sldIdLst>
    <p:sldId id="279" r:id="rId3"/>
    <p:sldId id="280"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6" r:id="rId18"/>
    <p:sldId id="295" r:id="rId19"/>
    <p:sldId id="297" r:id="rId20"/>
    <p:sldId id="298" r:id="rId21"/>
    <p:sldId id="281" r:id="rId22"/>
  </p:sldIdLst>
  <p:sldSz cx="9144000" cy="6858000" type="screen4x3"/>
  <p:notesSz cx="6858000" cy="9144000"/>
  <p:defaultTextStyle>
    <a:lvl1pPr defTabSz="457200">
      <a:defRPr sz="1200">
        <a:solidFill>
          <a:srgbClr val="FFFFFF"/>
        </a:solidFill>
        <a:uFill>
          <a:solidFill>
            <a:srgbClr val="007CA4"/>
          </a:solidFill>
        </a:uFill>
        <a:latin typeface="+mn-lt"/>
        <a:ea typeface="+mn-ea"/>
        <a:cs typeface="+mn-cs"/>
        <a:sym typeface="Helvetica Neue"/>
      </a:defRPr>
    </a:lvl1pPr>
    <a:lvl2pPr defTabSz="457200">
      <a:defRPr sz="1200">
        <a:solidFill>
          <a:srgbClr val="FFFFFF"/>
        </a:solidFill>
        <a:uFill>
          <a:solidFill>
            <a:srgbClr val="007CA4"/>
          </a:solidFill>
        </a:uFill>
        <a:latin typeface="+mn-lt"/>
        <a:ea typeface="+mn-ea"/>
        <a:cs typeface="+mn-cs"/>
        <a:sym typeface="Helvetica Neue"/>
      </a:defRPr>
    </a:lvl2pPr>
    <a:lvl3pPr defTabSz="457200">
      <a:defRPr sz="1200">
        <a:solidFill>
          <a:srgbClr val="FFFFFF"/>
        </a:solidFill>
        <a:uFill>
          <a:solidFill>
            <a:srgbClr val="007CA4"/>
          </a:solidFill>
        </a:uFill>
        <a:latin typeface="+mn-lt"/>
        <a:ea typeface="+mn-ea"/>
        <a:cs typeface="+mn-cs"/>
        <a:sym typeface="Helvetica Neue"/>
      </a:defRPr>
    </a:lvl3pPr>
    <a:lvl4pPr defTabSz="457200">
      <a:defRPr sz="1200">
        <a:solidFill>
          <a:srgbClr val="FFFFFF"/>
        </a:solidFill>
        <a:uFill>
          <a:solidFill>
            <a:srgbClr val="007CA4"/>
          </a:solidFill>
        </a:uFill>
        <a:latin typeface="+mn-lt"/>
        <a:ea typeface="+mn-ea"/>
        <a:cs typeface="+mn-cs"/>
        <a:sym typeface="Helvetica Neue"/>
      </a:defRPr>
    </a:lvl4pPr>
    <a:lvl5pPr defTabSz="457200">
      <a:defRPr sz="1200">
        <a:solidFill>
          <a:srgbClr val="FFFFFF"/>
        </a:solidFill>
        <a:uFill>
          <a:solidFill>
            <a:srgbClr val="007CA4"/>
          </a:solidFill>
        </a:uFill>
        <a:latin typeface="+mn-lt"/>
        <a:ea typeface="+mn-ea"/>
        <a:cs typeface="+mn-cs"/>
        <a:sym typeface="Helvetica Neue"/>
      </a:defRPr>
    </a:lvl5pPr>
    <a:lvl6pPr defTabSz="457200">
      <a:defRPr sz="1200">
        <a:solidFill>
          <a:srgbClr val="FFFFFF"/>
        </a:solidFill>
        <a:uFill>
          <a:solidFill>
            <a:srgbClr val="007CA4"/>
          </a:solidFill>
        </a:uFill>
        <a:latin typeface="+mn-lt"/>
        <a:ea typeface="+mn-ea"/>
        <a:cs typeface="+mn-cs"/>
        <a:sym typeface="Helvetica Neue"/>
      </a:defRPr>
    </a:lvl6pPr>
    <a:lvl7pPr defTabSz="457200">
      <a:defRPr sz="1200">
        <a:solidFill>
          <a:srgbClr val="FFFFFF"/>
        </a:solidFill>
        <a:uFill>
          <a:solidFill>
            <a:srgbClr val="007CA4"/>
          </a:solidFill>
        </a:uFill>
        <a:latin typeface="+mn-lt"/>
        <a:ea typeface="+mn-ea"/>
        <a:cs typeface="+mn-cs"/>
        <a:sym typeface="Helvetica Neue"/>
      </a:defRPr>
    </a:lvl7pPr>
    <a:lvl8pPr defTabSz="457200">
      <a:defRPr sz="1200">
        <a:solidFill>
          <a:srgbClr val="FFFFFF"/>
        </a:solidFill>
        <a:uFill>
          <a:solidFill>
            <a:srgbClr val="007CA4"/>
          </a:solidFill>
        </a:uFill>
        <a:latin typeface="+mn-lt"/>
        <a:ea typeface="+mn-ea"/>
        <a:cs typeface="+mn-cs"/>
        <a:sym typeface="Helvetica Neue"/>
      </a:defRPr>
    </a:lvl8pPr>
    <a:lvl9pPr defTabSz="457200">
      <a:defRPr sz="1200">
        <a:solidFill>
          <a:srgbClr val="FFFFFF"/>
        </a:solidFill>
        <a:uFill>
          <a:solidFill>
            <a:srgbClr val="007CA4"/>
          </a:solidFill>
        </a:uFill>
        <a:latin typeface="+mn-lt"/>
        <a:ea typeface="+mn-ea"/>
        <a:cs typeface="+mn-cs"/>
        <a:sym typeface="Helvetica Neue"/>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954"/>
    <a:srgbClr val="000000"/>
    <a:srgbClr val="39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2E8"/>
          </a:solidFill>
        </a:fill>
      </a:tcStyle>
    </a:wholeTbl>
    <a:band2H>
      <a:tcTxStyle/>
      <a:tcStyle>
        <a:tcBdr/>
        <a:fill>
          <a:solidFill>
            <a:srgbClr val="E6EAF4"/>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365C0"/>
          </a:solidFill>
        </a:fill>
      </a:tcStyle>
    </a:firstRow>
  </a:tblStyle>
  <a:tblStyle styleId="{C7B018BB-80A7-4F77-B60F-C8B233D01FF8}" styleName="">
    <a:tblBg/>
    <a:wholeTb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DBDB"/>
          </a:solidFill>
        </a:fill>
      </a:tcStyle>
    </a:wholeTbl>
    <a:band2H>
      <a:tcTxStyle/>
      <a:tcStyle>
        <a:tcBdr/>
        <a:fill>
          <a:solidFill>
            <a:srgbClr val="EEEEEE"/>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F8F8F"/>
          </a:solidFill>
        </a:fill>
      </a:tcStyle>
    </a:firstRow>
  </a:tblStyle>
  <a:tblStyle styleId="{EEE7283C-3CF3-47DC-8721-378D4A62B228}" styleName="">
    <a:tblBg/>
    <a:wholeTb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6CB"/>
          </a:solidFill>
        </a:fill>
      </a:tcStyle>
    </a:wholeTbl>
    <a:band2H>
      <a:tcTxStyle/>
      <a:tcStyle>
        <a:tcBdr/>
        <a:fill>
          <a:solidFill>
            <a:srgbClr val="E6ECE7"/>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7B27"/>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7B27"/>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7B27"/>
          </a:solidFill>
        </a:fill>
      </a:tcStyle>
    </a:firstRow>
  </a:tblStyle>
  <a:tblStyle styleId="{CF821DB8-F4EB-4A41-A1BA-3FCAFE7338EE}" styleName="">
    <a:tblBg/>
    <a:wholeTb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Col>
    <a:lastRow>
      <a:tcTxStyle b="on" i="on">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bevel/>
            </a:ln>
          </a:top>
          <a:bottom>
            <a:ln w="25400" cap="flat">
              <a:solidFill>
                <a:srgbClr val="FFFFFF"/>
              </a:solidFill>
              <a:prstDash val="solid"/>
              <a:bevel/>
            </a:ln>
          </a:bottom>
          <a:insideH>
            <a:ln w="12700" cap="flat">
              <a:noFill/>
              <a:miter lim="400000"/>
            </a:ln>
          </a:insideH>
          <a:insideV>
            <a:ln w="12700" cap="flat">
              <a:noFill/>
              <a:miter lim="400000"/>
            </a:ln>
          </a:insideV>
        </a:tcBdr>
        <a:fill>
          <a:solidFill>
            <a:srgbClr val="0365C0"/>
          </a:solidFill>
        </a:fill>
      </a:tcStyle>
    </a:firstRow>
  </a:tblStyle>
  <a:tblStyle styleId="{33BA23B1-9221-436E-865A-0063620EA4FD}" styleName="">
    <a:tblBg/>
    <a:wholeTb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2708684C-4D16-4618-839F-0558EEFCDFE6}" styleName="">
    <a:tblBg/>
    <a:wholeTb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Ref idx="min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46" y="90"/>
      </p:cViewPr>
      <p:guideLst>
        <p:guide orient="horz" pos="2160"/>
        <p:guide pos="2880"/>
      </p:guideLst>
    </p:cSldViewPr>
  </p:slideViewPr>
  <p:notesTextViewPr>
    <p:cViewPr>
      <p:scale>
        <a:sx n="100" d="100"/>
        <a:sy n="100" d="100"/>
      </p:scale>
      <p:origin x="0" y="0"/>
    </p:cViewPr>
  </p:notesTextViewPr>
  <p:notesViewPr>
    <p:cSldViewPr>
      <p:cViewPr varScale="1">
        <p:scale>
          <a:sx n="64" d="100"/>
          <a:sy n="64" d="100"/>
        </p:scale>
        <p:origin x="-3144"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BEA339-0AE9-46CA-B93B-83001DEBFDEA}" type="datetimeFigureOut">
              <a:rPr lang="en-GB" smtClean="0"/>
              <a:pPr/>
              <a:t>27/04/2015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D687F3-72B8-49CF-A3BC-A09BD9254DC6}" type="slidenum">
              <a:rPr lang="en-GB" smtClean="0"/>
              <a:pPr/>
              <a:t>‹#›</a:t>
            </a:fld>
            <a:endParaRPr lang="en-GB"/>
          </a:p>
        </p:txBody>
      </p:sp>
    </p:spTree>
    <p:extLst>
      <p:ext uri="{BB962C8B-B14F-4D97-AF65-F5344CB8AC3E}">
        <p14:creationId xmlns:p14="http://schemas.microsoft.com/office/powerpoint/2010/main" val="608971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hape 1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7" name="Shape 17"/>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866227496"/>
      </p:ext>
    </p:extLst>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Content Placeholder 4"/>
          <p:cNvSpPr>
            <a:spLocks noGrp="1"/>
          </p:cNvSpPr>
          <p:nvPr>
            <p:ph sz="quarter" idx="10"/>
          </p:nvPr>
        </p:nvSpPr>
        <p:spPr>
          <a:xfrm>
            <a:off x="756000" y="1602000"/>
            <a:ext cx="7705725" cy="4032250"/>
          </a:xfrm>
        </p:spPr>
        <p:txBody>
          <a:bodyPr/>
          <a:lstStyle>
            <a:lvl1pPr>
              <a:defRPr>
                <a:solidFill>
                  <a:srgbClr val="414954"/>
                </a:solidFill>
              </a:defRPr>
            </a:lvl1pPr>
            <a:lvl2pPr>
              <a:defRPr>
                <a:solidFill>
                  <a:srgbClr val="414954"/>
                </a:solidFill>
              </a:defRPr>
            </a:lvl2pPr>
            <a:lvl3pPr>
              <a:defRPr>
                <a:solidFill>
                  <a:srgbClr val="414954"/>
                </a:solidFill>
              </a:defRPr>
            </a:lvl3pPr>
            <a:lvl4pPr>
              <a:defRPr>
                <a:solidFill>
                  <a:srgbClr val="414954"/>
                </a:solidFill>
              </a:defRPr>
            </a:lvl4pPr>
            <a:lvl5pPr>
              <a:defRPr>
                <a:solidFill>
                  <a:srgbClr val="4149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Content Placeholder 1"/>
          <p:cNvSpPr txBox="1">
            <a:spLocks/>
          </p:cNvSpPr>
          <p:nvPr userDrawn="1"/>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smtClean="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smtClean="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smtClean="0">
                <a:ln>
                  <a:noFill/>
                </a:ln>
                <a:solidFill>
                  <a:srgbClr val="399DDC"/>
                </a:solidFill>
                <a:effectLst/>
                <a:uLnTx/>
                <a:uFillTx/>
                <a:latin typeface="Trebuchet MS"/>
                <a:ea typeface="+mn-ea"/>
                <a:cs typeface="Trebuchet MS"/>
              </a:rPr>
              <a:t>TOGETHER</a:t>
            </a:r>
          </a:p>
        </p:txBody>
      </p:sp>
      <p:cxnSp>
        <p:nvCxnSpPr>
          <p:cNvPr id="7" name="Straight Connector 6"/>
          <p:cNvCxnSpPr/>
          <p:nvPr userDrawn="1"/>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4" descr="optimus_logo_right.png"/>
          <p:cNvPicPr>
            <a:picLocks/>
          </p:cNvPicPr>
          <p:nvPr userDrawn="1"/>
        </p:nvPicPr>
        <p:blipFill>
          <a:blip r:embed="rId3" cstate="print"/>
          <a:stretch>
            <a:fillRect/>
          </a:stretch>
        </p:blipFill>
        <p:spPr bwMode="auto">
          <a:xfrm>
            <a:off x="2914731" y="1246371"/>
            <a:ext cx="3108010" cy="68406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50" r:id="rId1"/>
  </p:sldLayoutIdLst>
  <p:transition spd="med"/>
  <p:txStyles>
    <p:titleStyle>
      <a:lvl1pPr>
        <a:defRPr sz="2800">
          <a:solidFill>
            <a:srgbClr val="007CA4"/>
          </a:solidFill>
          <a:uFill>
            <a:solidFill>
              <a:srgbClr val="007CA4"/>
            </a:solidFill>
          </a:uFill>
          <a:latin typeface="Arial"/>
          <a:ea typeface="Arial"/>
          <a:cs typeface="Arial"/>
          <a:sym typeface="Arial"/>
        </a:defRPr>
      </a:lvl1pPr>
      <a:lvl2pPr>
        <a:defRPr sz="2800">
          <a:solidFill>
            <a:srgbClr val="007CA4"/>
          </a:solidFill>
          <a:uFill>
            <a:solidFill>
              <a:srgbClr val="007CA4"/>
            </a:solidFill>
          </a:uFill>
          <a:latin typeface="Arial"/>
          <a:ea typeface="Arial"/>
          <a:cs typeface="Arial"/>
          <a:sym typeface="Arial"/>
        </a:defRPr>
      </a:lvl2pPr>
      <a:lvl3pPr>
        <a:defRPr sz="2800">
          <a:solidFill>
            <a:srgbClr val="007CA4"/>
          </a:solidFill>
          <a:uFill>
            <a:solidFill>
              <a:srgbClr val="007CA4"/>
            </a:solidFill>
          </a:uFill>
          <a:latin typeface="Arial"/>
          <a:ea typeface="Arial"/>
          <a:cs typeface="Arial"/>
          <a:sym typeface="Arial"/>
        </a:defRPr>
      </a:lvl3pPr>
      <a:lvl4pPr>
        <a:defRPr sz="2800">
          <a:solidFill>
            <a:srgbClr val="007CA4"/>
          </a:solidFill>
          <a:uFill>
            <a:solidFill>
              <a:srgbClr val="007CA4"/>
            </a:solidFill>
          </a:uFill>
          <a:latin typeface="Arial"/>
          <a:ea typeface="Arial"/>
          <a:cs typeface="Arial"/>
          <a:sym typeface="Arial"/>
        </a:defRPr>
      </a:lvl4pPr>
      <a:lvl5pPr>
        <a:defRPr sz="2800">
          <a:solidFill>
            <a:srgbClr val="007CA4"/>
          </a:solidFill>
          <a:uFill>
            <a:solidFill>
              <a:srgbClr val="007CA4"/>
            </a:solidFill>
          </a:uFill>
          <a:latin typeface="Arial"/>
          <a:ea typeface="Arial"/>
          <a:cs typeface="Arial"/>
          <a:sym typeface="Arial"/>
        </a:defRPr>
      </a:lvl5pPr>
      <a:lvl6pPr>
        <a:defRPr sz="2800">
          <a:solidFill>
            <a:srgbClr val="007CA4"/>
          </a:solidFill>
          <a:uFill>
            <a:solidFill>
              <a:srgbClr val="007CA4"/>
            </a:solidFill>
          </a:uFill>
          <a:latin typeface="Arial"/>
          <a:ea typeface="Arial"/>
          <a:cs typeface="Arial"/>
          <a:sym typeface="Arial"/>
        </a:defRPr>
      </a:lvl6pPr>
      <a:lvl7pPr>
        <a:defRPr sz="2800">
          <a:solidFill>
            <a:srgbClr val="007CA4"/>
          </a:solidFill>
          <a:uFill>
            <a:solidFill>
              <a:srgbClr val="007CA4"/>
            </a:solidFill>
          </a:uFill>
          <a:latin typeface="Arial"/>
          <a:ea typeface="Arial"/>
          <a:cs typeface="Arial"/>
          <a:sym typeface="Arial"/>
        </a:defRPr>
      </a:lvl7pPr>
      <a:lvl8pPr>
        <a:defRPr sz="2800">
          <a:solidFill>
            <a:srgbClr val="007CA4"/>
          </a:solidFill>
          <a:uFill>
            <a:solidFill>
              <a:srgbClr val="007CA4"/>
            </a:solidFill>
          </a:uFill>
          <a:latin typeface="Arial"/>
          <a:ea typeface="Arial"/>
          <a:cs typeface="Arial"/>
          <a:sym typeface="Arial"/>
        </a:defRPr>
      </a:lvl8pPr>
      <a:lvl9pPr>
        <a:defRPr sz="2800">
          <a:solidFill>
            <a:srgbClr val="007CA4"/>
          </a:solidFill>
          <a:uFill>
            <a:solidFill>
              <a:srgbClr val="007CA4"/>
            </a:solidFill>
          </a:uFill>
          <a:latin typeface="Arial"/>
          <a:ea typeface="Arial"/>
          <a:cs typeface="Arial"/>
          <a:sym typeface="Arial"/>
        </a:defRPr>
      </a:lvl9pPr>
    </p:titleStyle>
    <p:bodyStyle>
      <a:lvl1pPr defTabSz="457200">
        <a:defRPr sz="1200">
          <a:uFill>
            <a:solidFill/>
          </a:uFill>
          <a:latin typeface="+mj-lt"/>
          <a:ea typeface="+mj-ea"/>
          <a:cs typeface="+mj-cs"/>
          <a:sym typeface="Helvetica"/>
        </a:defRPr>
      </a:lvl1pPr>
      <a:lvl2pPr defTabSz="457200">
        <a:defRPr sz="1200">
          <a:uFill>
            <a:solidFill/>
          </a:uFill>
          <a:latin typeface="+mj-lt"/>
          <a:ea typeface="+mj-ea"/>
          <a:cs typeface="+mj-cs"/>
          <a:sym typeface="Helvetica"/>
        </a:defRPr>
      </a:lvl2pPr>
      <a:lvl3pPr defTabSz="457200">
        <a:defRPr sz="1200">
          <a:uFill>
            <a:solidFill/>
          </a:uFill>
          <a:latin typeface="+mj-lt"/>
          <a:ea typeface="+mj-ea"/>
          <a:cs typeface="+mj-cs"/>
          <a:sym typeface="Helvetica"/>
        </a:defRPr>
      </a:lvl3pPr>
      <a:lvl4pPr defTabSz="457200">
        <a:defRPr sz="1200">
          <a:uFill>
            <a:solidFill/>
          </a:uFill>
          <a:latin typeface="+mj-lt"/>
          <a:ea typeface="+mj-ea"/>
          <a:cs typeface="+mj-cs"/>
          <a:sym typeface="Helvetica"/>
        </a:defRPr>
      </a:lvl4pPr>
      <a:lvl5pPr defTabSz="457200">
        <a:defRPr sz="1200">
          <a:uFill>
            <a:solidFill/>
          </a:uFill>
          <a:latin typeface="+mj-lt"/>
          <a:ea typeface="+mj-ea"/>
          <a:cs typeface="+mj-cs"/>
          <a:sym typeface="Helvetica"/>
        </a:defRPr>
      </a:lvl5pPr>
      <a:lvl6pPr defTabSz="457200">
        <a:defRPr sz="1200">
          <a:uFill>
            <a:solidFill/>
          </a:uFill>
          <a:latin typeface="+mj-lt"/>
          <a:ea typeface="+mj-ea"/>
          <a:cs typeface="+mj-cs"/>
          <a:sym typeface="Helvetica"/>
        </a:defRPr>
      </a:lvl6pPr>
      <a:lvl7pPr defTabSz="457200">
        <a:defRPr sz="1200">
          <a:uFill>
            <a:solidFill/>
          </a:uFill>
          <a:latin typeface="+mj-lt"/>
          <a:ea typeface="+mj-ea"/>
          <a:cs typeface="+mj-cs"/>
          <a:sym typeface="Helvetica"/>
        </a:defRPr>
      </a:lvl7pPr>
      <a:lvl8pPr defTabSz="457200">
        <a:defRPr sz="1200">
          <a:uFill>
            <a:solidFill/>
          </a:uFill>
          <a:latin typeface="+mj-lt"/>
          <a:ea typeface="+mj-ea"/>
          <a:cs typeface="+mj-cs"/>
          <a:sym typeface="Helvetica"/>
        </a:defRPr>
      </a:lvl8pPr>
      <a:lvl9pPr defTabSz="457200">
        <a:defRPr sz="1200">
          <a:uFill>
            <a:solidFill/>
          </a:uFill>
          <a:latin typeface="+mj-lt"/>
          <a:ea typeface="+mj-ea"/>
          <a:cs typeface="+mj-cs"/>
          <a:sym typeface="Helvetica"/>
        </a:defRPr>
      </a:lvl9pPr>
    </p:bodyStyle>
    <p:otherStyle>
      <a:lvl1pPr algn="r" defTabSz="457200">
        <a:defRPr sz="1200">
          <a:solidFill>
            <a:schemeClr val="tx1"/>
          </a:solidFill>
          <a:uFill>
            <a:solidFill>
              <a:srgbClr val="007CA4"/>
            </a:solidFill>
          </a:uFill>
          <a:latin typeface="+mn-lt"/>
          <a:ea typeface="+mn-ea"/>
          <a:cs typeface="+mn-cs"/>
          <a:sym typeface="Helvetica"/>
        </a:defRPr>
      </a:lvl1pPr>
      <a:lvl2pPr algn="r" defTabSz="457200">
        <a:defRPr sz="1200">
          <a:solidFill>
            <a:schemeClr val="tx1"/>
          </a:solidFill>
          <a:uFill>
            <a:solidFill>
              <a:srgbClr val="007CA4"/>
            </a:solidFill>
          </a:uFill>
          <a:latin typeface="+mn-lt"/>
          <a:ea typeface="+mn-ea"/>
          <a:cs typeface="+mn-cs"/>
          <a:sym typeface="Helvetica"/>
        </a:defRPr>
      </a:lvl2pPr>
      <a:lvl3pPr algn="r" defTabSz="457200">
        <a:defRPr sz="1200">
          <a:solidFill>
            <a:schemeClr val="tx1"/>
          </a:solidFill>
          <a:uFill>
            <a:solidFill>
              <a:srgbClr val="007CA4"/>
            </a:solidFill>
          </a:uFill>
          <a:latin typeface="+mn-lt"/>
          <a:ea typeface="+mn-ea"/>
          <a:cs typeface="+mn-cs"/>
          <a:sym typeface="Helvetica"/>
        </a:defRPr>
      </a:lvl3pPr>
      <a:lvl4pPr algn="r" defTabSz="457200">
        <a:defRPr sz="1200">
          <a:solidFill>
            <a:schemeClr val="tx1"/>
          </a:solidFill>
          <a:uFill>
            <a:solidFill>
              <a:srgbClr val="007CA4"/>
            </a:solidFill>
          </a:uFill>
          <a:latin typeface="+mn-lt"/>
          <a:ea typeface="+mn-ea"/>
          <a:cs typeface="+mn-cs"/>
          <a:sym typeface="Helvetica"/>
        </a:defRPr>
      </a:lvl4pPr>
      <a:lvl5pPr algn="r" defTabSz="457200">
        <a:defRPr sz="1200">
          <a:solidFill>
            <a:schemeClr val="tx1"/>
          </a:solidFill>
          <a:uFill>
            <a:solidFill>
              <a:srgbClr val="007CA4"/>
            </a:solidFill>
          </a:uFill>
          <a:latin typeface="+mn-lt"/>
          <a:ea typeface="+mn-ea"/>
          <a:cs typeface="+mn-cs"/>
          <a:sym typeface="Helvetica"/>
        </a:defRPr>
      </a:lvl5pPr>
      <a:lvl6pPr algn="r" defTabSz="457200">
        <a:defRPr sz="1200">
          <a:solidFill>
            <a:schemeClr val="tx1"/>
          </a:solidFill>
          <a:uFill>
            <a:solidFill>
              <a:srgbClr val="007CA4"/>
            </a:solidFill>
          </a:uFill>
          <a:latin typeface="+mn-lt"/>
          <a:ea typeface="+mn-ea"/>
          <a:cs typeface="+mn-cs"/>
          <a:sym typeface="Helvetica"/>
        </a:defRPr>
      </a:lvl6pPr>
      <a:lvl7pPr algn="r" defTabSz="457200">
        <a:defRPr sz="1200">
          <a:solidFill>
            <a:schemeClr val="tx1"/>
          </a:solidFill>
          <a:uFill>
            <a:solidFill>
              <a:srgbClr val="007CA4"/>
            </a:solidFill>
          </a:uFill>
          <a:latin typeface="+mn-lt"/>
          <a:ea typeface="+mn-ea"/>
          <a:cs typeface="+mn-cs"/>
          <a:sym typeface="Helvetica"/>
        </a:defRPr>
      </a:lvl7pPr>
      <a:lvl8pPr algn="r" defTabSz="457200">
        <a:defRPr sz="1200">
          <a:solidFill>
            <a:schemeClr val="tx1"/>
          </a:solidFill>
          <a:uFill>
            <a:solidFill>
              <a:srgbClr val="007CA4"/>
            </a:solidFill>
          </a:uFill>
          <a:latin typeface="+mn-lt"/>
          <a:ea typeface="+mn-ea"/>
          <a:cs typeface="+mn-cs"/>
          <a:sym typeface="Helvetica"/>
        </a:defRPr>
      </a:lvl8pPr>
      <a:lvl9pPr algn="r" defTabSz="457200">
        <a:defRPr sz="1200">
          <a:solidFill>
            <a:schemeClr val="tx1"/>
          </a:solidFill>
          <a:uFill>
            <a:solidFill>
              <a:srgbClr val="007CA4"/>
            </a:solidFill>
          </a:uFill>
          <a:latin typeface="+mn-lt"/>
          <a:ea typeface="+mn-ea"/>
          <a:cs typeface="+mn-cs"/>
          <a:sym typeface="Helvetica"/>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56000" y="1602000"/>
            <a:ext cx="7848448"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7"/>
          <p:cNvCxnSpPr/>
          <p:nvPr userDrawn="1"/>
        </p:nvCxnSpPr>
        <p:spPr>
          <a:xfrm>
            <a:off x="0" y="6223651"/>
            <a:ext cx="9144000" cy="1588"/>
          </a:xfrm>
          <a:prstGeom prst="line">
            <a:avLst/>
          </a:prstGeom>
          <a:noFill/>
          <a:ln w="9525" cap="flat" cmpd="sng" algn="ctr">
            <a:solidFill>
              <a:srgbClr val="7B7C7C">
                <a:shade val="95000"/>
                <a:satMod val="105000"/>
              </a:srgbClr>
            </a:solidFill>
            <a:prstDash val="solid"/>
          </a:ln>
          <a:effectLst/>
        </p:spPr>
      </p:cxnSp>
      <p:pic>
        <p:nvPicPr>
          <p:cNvPr id="9" name="Picture 8" descr="optimus_main_logo_no_text_rgb.png"/>
          <p:cNvPicPr>
            <a:picLocks noChangeAspect="1"/>
          </p:cNvPicPr>
          <p:nvPr userDrawn="1"/>
        </p:nvPicPr>
        <p:blipFill>
          <a:blip r:embed="rId3" cstate="print"/>
          <a:stretch>
            <a:fillRect/>
          </a:stretch>
        </p:blipFill>
        <p:spPr>
          <a:xfrm>
            <a:off x="7543800" y="244540"/>
            <a:ext cx="1143000" cy="1181100"/>
          </a:xfrm>
          <a:prstGeom prst="rect">
            <a:avLst/>
          </a:prstGeom>
        </p:spPr>
      </p:pic>
      <p:sp>
        <p:nvSpPr>
          <p:cNvPr id="10" name="Content Placeholder 1"/>
          <p:cNvSpPr txBox="1">
            <a:spLocks/>
          </p:cNvSpPr>
          <p:nvPr userDrawn="1"/>
        </p:nvSpPr>
        <p:spPr>
          <a:xfrm>
            <a:off x="773010" y="6322993"/>
            <a:ext cx="4978844" cy="398482"/>
          </a:xfrm>
          <a:prstGeom prst="rect">
            <a:avLst/>
          </a:prstGeom>
        </p:spPr>
        <p:txBody>
          <a:bodyPr wrap="none">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1200" b="1" i="0" u="none" strike="noStrike" kern="0" cap="none" spc="300" normalizeH="0" baseline="0" noProof="0" dirty="0" smtClean="0">
                <a:ln>
                  <a:noFill/>
                </a:ln>
                <a:solidFill>
                  <a:srgbClr val="399DDC"/>
                </a:solidFill>
                <a:effectLst/>
                <a:uLnTx/>
                <a:uFillTx/>
                <a:latin typeface="Trebuchet MS"/>
                <a:ea typeface="+mn-ea"/>
                <a:cs typeface="Trebuchet MS"/>
              </a:rPr>
              <a:t>DEVELOPING</a:t>
            </a:r>
            <a:r>
              <a:rPr kumimoji="0" lang="en-GB" sz="1200" b="1" i="0" u="none" strike="noStrike" kern="0" cap="none" spc="300" normalizeH="0" baseline="0" noProof="0" dirty="0" smtClean="0">
                <a:ln>
                  <a:noFill/>
                </a:ln>
                <a:solidFill>
                  <a:srgbClr val="414954"/>
                </a:solidFill>
                <a:effectLst/>
                <a:uLnTx/>
                <a:uFillTx/>
                <a:latin typeface="Trebuchet MS"/>
                <a:ea typeface="+mn-ea"/>
                <a:cs typeface="Trebuchet MS"/>
              </a:rPr>
              <a:t> EXCELLENCE </a:t>
            </a:r>
            <a:r>
              <a:rPr kumimoji="0" lang="en-GB" sz="1200" b="1" i="0" u="none" strike="noStrike" kern="0" cap="none" spc="300" normalizeH="0" baseline="0" noProof="0" dirty="0" smtClean="0">
                <a:ln>
                  <a:noFill/>
                </a:ln>
                <a:solidFill>
                  <a:srgbClr val="399DDC"/>
                </a:solidFill>
                <a:effectLst/>
                <a:uLnTx/>
                <a:uFillTx/>
                <a:latin typeface="Trebuchet MS"/>
                <a:ea typeface="+mn-ea"/>
                <a:cs typeface="Trebuchet MS"/>
              </a:rPr>
              <a:t>TOGETHER</a:t>
            </a:r>
          </a:p>
        </p:txBody>
      </p:sp>
      <p:sp>
        <p:nvSpPr>
          <p:cNvPr id="14" name="Title Placeholder 12"/>
          <p:cNvSpPr>
            <a:spLocks noGrp="1"/>
          </p:cNvSpPr>
          <p:nvPr>
            <p:ph type="title"/>
          </p:nvPr>
        </p:nvSpPr>
        <p:spPr>
          <a:xfrm>
            <a:off x="756000" y="860400"/>
            <a:ext cx="6192000" cy="5796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l" defTabSz="914400" rtl="0" eaLnBrk="1" latinLnBrk="0" hangingPunct="1">
        <a:spcBef>
          <a:spcPct val="0"/>
        </a:spcBef>
        <a:buNone/>
        <a:defRPr sz="2400" kern="1200">
          <a:solidFill>
            <a:srgbClr val="414954"/>
          </a:solidFill>
          <a:latin typeface="Trebuchet MS" pitchFamily="34" charset="0"/>
          <a:ea typeface="+mj-ea"/>
          <a:cs typeface="+mj-cs"/>
        </a:defRPr>
      </a:lvl1pPr>
    </p:titleStyle>
    <p:body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it.ly/Ishan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gov.uk/government/uploads/system/uploads/attachment_data/file/391531/School_inspection_handbook.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teachingleaders.org.uk/sir-michael-wilshaws-manifesto-for-middle-leadership-spee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leadershipoe" TargetMode="External"/><Relationship Id="rId2" Type="http://schemas.openxmlformats.org/officeDocument/2006/relationships/hyperlink" Target="http://www.optimus-education.com/knowledge-centre/leadership-governanc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0"/>
          <p:cNvSpPr/>
          <p:nvPr/>
        </p:nvSpPr>
        <p:spPr>
          <a:xfrm>
            <a:off x="0" y="4582716"/>
            <a:ext cx="9144000" cy="215444"/>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lgn="ctr" defTabSz="914400">
              <a:tabLst>
                <a:tab pos="228600" algn="l"/>
                <a:tab pos="952500" algn="l"/>
              </a:tabLst>
              <a:defRPr sz="1800">
                <a:solidFill>
                  <a:srgbClr val="000000"/>
                </a:solidFill>
                <a:uFillTx/>
              </a:defRPr>
            </a:pPr>
            <a:r>
              <a:rPr lang="en-GB" sz="1400" dirty="0" smtClean="0">
                <a:solidFill>
                  <a:schemeClr val="tx2"/>
                </a:solidFill>
                <a:latin typeface="Trebuchet MS" pitchFamily="34" charset="0"/>
              </a:rPr>
              <a:t>Download this presentation from </a:t>
            </a:r>
            <a:r>
              <a:rPr lang="en-GB" sz="1400" dirty="0">
                <a:solidFill>
                  <a:schemeClr val="tx2"/>
                </a:solidFill>
                <a:latin typeface="Trebuchet MS" pitchFamily="34" charset="0"/>
                <a:hlinkClick r:id="rId2"/>
              </a:rPr>
              <a:t>http://</a:t>
            </a:r>
            <a:r>
              <a:rPr lang="en-GB" sz="1400" dirty="0" smtClean="0">
                <a:solidFill>
                  <a:schemeClr val="tx2"/>
                </a:solidFill>
                <a:latin typeface="Trebuchet MS" pitchFamily="34" charset="0"/>
                <a:hlinkClick r:id="rId2"/>
              </a:rPr>
              <a:t>bit.ly/IshaniL</a:t>
            </a:r>
            <a:r>
              <a:rPr lang="en-GB" sz="1400" dirty="0" smtClean="0">
                <a:solidFill>
                  <a:schemeClr val="tx2"/>
                </a:solidFill>
                <a:latin typeface="Trebuchet MS" pitchFamily="34" charset="0"/>
              </a:rPr>
              <a:t> </a:t>
            </a:r>
            <a:endParaRPr lang="en-GB" sz="1400" dirty="0" smtClean="0">
              <a:solidFill>
                <a:schemeClr val="tx2"/>
              </a:solidFill>
              <a:latin typeface="Trebuchet MS" pitchFamily="34" charset="0"/>
            </a:endParaRPr>
          </a:p>
        </p:txBody>
      </p:sp>
      <p:sp>
        <p:nvSpPr>
          <p:cNvPr id="5" name="TextBox 4"/>
          <p:cNvSpPr txBox="1"/>
          <p:nvPr/>
        </p:nvSpPr>
        <p:spPr>
          <a:xfrm>
            <a:off x="-33870" y="2276872"/>
            <a:ext cx="9144000" cy="400110"/>
          </a:xfrm>
          <a:prstGeom prst="rect">
            <a:avLst/>
          </a:prstGeom>
          <a:noFill/>
        </p:spPr>
        <p:txBody>
          <a:bodyPr wrap="square" rtlCol="0">
            <a:spAutoFit/>
          </a:bodyPr>
          <a:lstStyle/>
          <a:p>
            <a:pPr algn="ctr" defTabSz="457200">
              <a:defRPr/>
            </a:pPr>
            <a:r>
              <a:rPr lang="en-GB" sz="2000" b="1" kern="0" dirty="0" smtClean="0">
                <a:solidFill>
                  <a:srgbClr val="414954"/>
                </a:solidFill>
                <a:latin typeface="Trebuchet MS"/>
                <a:cs typeface="Trebuchet MS"/>
              </a:rPr>
              <a:t>Webinar</a:t>
            </a:r>
          </a:p>
        </p:txBody>
      </p:sp>
      <p:sp>
        <p:nvSpPr>
          <p:cNvPr id="6" name="Content Placeholder 1"/>
          <p:cNvSpPr txBox="1">
            <a:spLocks/>
          </p:cNvSpPr>
          <p:nvPr/>
        </p:nvSpPr>
        <p:spPr>
          <a:xfrm>
            <a:off x="0" y="2852936"/>
            <a:ext cx="9144000" cy="1538244"/>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lang="en-GB" sz="2200" dirty="0" smtClean="0">
                <a:solidFill>
                  <a:srgbClr val="414954"/>
                </a:solidFill>
                <a:uFillTx/>
                <a:latin typeface="Trebuchet MS"/>
                <a:cs typeface="Trebuchet MS"/>
              </a:rPr>
              <a:t>How to excel in </a:t>
            </a:r>
            <a:r>
              <a:rPr lang="en-GB" sz="2200" dirty="0" smtClean="0">
                <a:solidFill>
                  <a:srgbClr val="414954"/>
                </a:solidFill>
                <a:uFillTx/>
                <a:latin typeface="Trebuchet MS"/>
                <a:cs typeface="Trebuchet MS"/>
              </a:rPr>
              <a:t>middle </a:t>
            </a:r>
            <a:r>
              <a:rPr lang="en-GB" sz="2200" dirty="0" smtClean="0">
                <a:solidFill>
                  <a:srgbClr val="414954"/>
                </a:solidFill>
                <a:uFillTx/>
                <a:latin typeface="Trebuchet MS"/>
                <a:cs typeface="Trebuchet MS"/>
              </a:rPr>
              <a:t>l</a:t>
            </a:r>
            <a:r>
              <a:rPr lang="en-GB" sz="2200" dirty="0" smtClean="0">
                <a:solidFill>
                  <a:srgbClr val="414954"/>
                </a:solidFill>
                <a:uFillTx/>
                <a:latin typeface="Trebuchet MS"/>
                <a:cs typeface="Trebuchet MS"/>
              </a:rPr>
              <a:t>eadership</a:t>
            </a:r>
            <a:r>
              <a:rPr lang="en-GB" sz="2200" dirty="0" smtClean="0">
                <a:solidFill>
                  <a:srgbClr val="414954"/>
                </a:solidFill>
                <a:uFillTx/>
                <a:latin typeface="Trebuchet MS"/>
                <a:cs typeface="Trebuchet MS"/>
              </a:rPr>
              <a:t>: </a:t>
            </a: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lang="en-US" sz="2000" dirty="0" smtClean="0">
                <a:solidFill>
                  <a:srgbClr val="414954"/>
                </a:solidFill>
              </a:rPr>
              <a:t>Taking </a:t>
            </a:r>
            <a:r>
              <a:rPr lang="en-US" sz="2000" dirty="0">
                <a:solidFill>
                  <a:srgbClr val="414954"/>
                </a:solidFill>
              </a:rPr>
              <a:t>the next steps towards progression</a:t>
            </a:r>
            <a:endParaRPr kumimoji="0" lang="en-GB" sz="2200" b="0" i="0" u="none" strike="noStrike" kern="0" cap="none" spc="0" normalizeH="0" baseline="0" noProof="0" dirty="0" smtClean="0">
              <a:ln>
                <a:noFill/>
              </a:ln>
              <a:solidFill>
                <a:srgbClr val="414954"/>
              </a:solidFill>
              <a:effectLst/>
              <a:uLnTx/>
              <a:uFillTx/>
              <a:latin typeface="Trebuchet MS"/>
              <a:cs typeface="Trebuchet MS"/>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endParaRPr lang="en-GB" sz="2200" dirty="0" smtClean="0">
              <a:solidFill>
                <a:srgbClr val="414954"/>
              </a:solidFill>
              <a:uFillTx/>
              <a:latin typeface="Trebuchet MS"/>
              <a:cs typeface="Trebuchet MS"/>
            </a:endParaRPr>
          </a:p>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GB" sz="1800" b="1" i="0" u="none" strike="noStrike" kern="0" cap="none" spc="0" normalizeH="0" baseline="0" noProof="0" dirty="0" smtClean="0">
                <a:ln>
                  <a:noFill/>
                </a:ln>
                <a:solidFill>
                  <a:srgbClr val="414954"/>
                </a:solidFill>
                <a:effectLst/>
                <a:uLnTx/>
                <a:uFillTx/>
                <a:latin typeface="Trebuchet MS"/>
                <a:ea typeface="+mn-ea"/>
                <a:cs typeface="Trebuchet MS"/>
              </a:rPr>
              <a:t>Louise Ishani, Head of Training</a:t>
            </a:r>
            <a:r>
              <a:rPr kumimoji="0" lang="en-GB" sz="1800" b="1" i="0" u="none" strike="noStrike" kern="0" cap="none" spc="0" normalizeH="0" noProof="0" dirty="0" smtClean="0">
                <a:ln>
                  <a:noFill/>
                </a:ln>
                <a:solidFill>
                  <a:srgbClr val="414954"/>
                </a:solidFill>
                <a:effectLst/>
                <a:uLnTx/>
                <a:uFillTx/>
                <a:latin typeface="Trebuchet MS"/>
                <a:ea typeface="+mn-ea"/>
                <a:cs typeface="Trebuchet MS"/>
              </a:rPr>
              <a:t> (South), Teaching Leaders</a:t>
            </a:r>
            <a:endParaRPr kumimoji="0" lang="en-GB" sz="1800" b="1" i="0" u="none" strike="noStrike" kern="0" cap="none" spc="0" normalizeH="0" baseline="0" noProof="0" dirty="0" smtClean="0">
              <a:ln>
                <a:noFill/>
              </a:ln>
              <a:solidFill>
                <a:srgbClr val="414954"/>
              </a:solidFill>
              <a:effectLst/>
              <a:uLnTx/>
              <a:uFillTx/>
              <a:latin typeface="Trebuchet MS"/>
              <a:ea typeface="+mn-ea"/>
              <a:cs typeface="Trebuchet M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5394519"/>
            <a:ext cx="3744416" cy="502092"/>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2700" dirty="0"/>
              <a:t>What does the day job look like? </a:t>
            </a:r>
            <a:r>
              <a:rPr lang="en-GB" dirty="0"/>
              <a:t/>
            </a:r>
            <a:br>
              <a:rPr lang="en-GB" dirty="0"/>
            </a:br>
            <a:endParaRPr lang="en-GB" dirty="0"/>
          </a:p>
        </p:txBody>
      </p:sp>
      <p:sp>
        <p:nvSpPr>
          <p:cNvPr id="4" name="Content Placeholder 2"/>
          <p:cNvSpPr>
            <a:spLocks noGrp="1"/>
          </p:cNvSpPr>
          <p:nvPr>
            <p:ph sz="half" idx="4294967295"/>
          </p:nvPr>
        </p:nvSpPr>
        <p:spPr>
          <a:xfrm>
            <a:off x="683568" y="1988840"/>
            <a:ext cx="4038600" cy="504056"/>
          </a:xfrm>
          <a:prstGeom prst="rect">
            <a:avLst/>
          </a:prstGeom>
        </p:spPr>
        <p:txBody>
          <a:bodyPr>
            <a:noAutofit/>
          </a:bodyPr>
          <a:lstStyle/>
          <a:p>
            <a:pPr marL="0" indent="0">
              <a:buNone/>
            </a:pPr>
            <a:r>
              <a:rPr lang="en-GB" sz="1800" dirty="0" smtClean="0"/>
              <a:t>Teaching and </a:t>
            </a:r>
            <a:r>
              <a:rPr lang="en-GB" sz="1800" dirty="0" smtClean="0"/>
              <a:t>Learning</a:t>
            </a:r>
            <a:endParaRPr lang="en-GB" sz="1800" dirty="0" smtClean="0"/>
          </a:p>
          <a:p>
            <a:endParaRPr lang="en-GB" dirty="0"/>
          </a:p>
        </p:txBody>
      </p:sp>
      <p:sp>
        <p:nvSpPr>
          <p:cNvPr id="5" name="Content Placeholder 3"/>
          <p:cNvSpPr>
            <a:spLocks noGrp="1"/>
          </p:cNvSpPr>
          <p:nvPr>
            <p:ph sz="half" idx="4294967295"/>
          </p:nvPr>
        </p:nvSpPr>
        <p:spPr>
          <a:xfrm>
            <a:off x="4860032" y="1988840"/>
            <a:ext cx="4038600" cy="360040"/>
          </a:xfrm>
          <a:prstGeom prst="rect">
            <a:avLst/>
          </a:prstGeom>
        </p:spPr>
        <p:txBody>
          <a:bodyPr>
            <a:noAutofit/>
          </a:bodyPr>
          <a:lstStyle/>
          <a:p>
            <a:pPr marL="0" indent="0">
              <a:buNone/>
            </a:pPr>
            <a:r>
              <a:rPr lang="en-GB" sz="1800" dirty="0" smtClean="0"/>
              <a:t>Progress of Students</a:t>
            </a:r>
            <a:endParaRPr lang="en-GB" sz="1800" dirty="0"/>
          </a:p>
        </p:txBody>
      </p:sp>
      <p:sp>
        <p:nvSpPr>
          <p:cNvPr id="3" name="TextBox 2"/>
          <p:cNvSpPr txBox="1"/>
          <p:nvPr/>
        </p:nvSpPr>
        <p:spPr>
          <a:xfrm>
            <a:off x="700532" y="2531713"/>
            <a:ext cx="3168352" cy="1908215"/>
          </a:xfrm>
          <a:prstGeom prst="rect">
            <a:avLst/>
          </a:prstGeom>
          <a:noFill/>
        </p:spPr>
        <p:txBody>
          <a:bodyPr wrap="square" rtlCol="0">
            <a:spAutoFit/>
          </a:bodyPr>
          <a:lstStyle/>
          <a:p>
            <a:pPr marL="342900" lvl="0" indent="-342900">
              <a:buFont typeface="Arial" panose="020B0604020202020204" pitchFamily="34" charset="0"/>
              <a:buChar char="•"/>
            </a:pPr>
            <a:r>
              <a:rPr lang="en-US" sz="1400" i="1" dirty="0">
                <a:solidFill>
                  <a:srgbClr val="414954"/>
                </a:solidFill>
                <a:latin typeface="+mj-lt"/>
              </a:rPr>
              <a:t>schemes of work</a:t>
            </a:r>
          </a:p>
          <a:p>
            <a:pPr marL="342900" lvl="0" indent="-342900">
              <a:buFont typeface="Arial" panose="020B0604020202020204" pitchFamily="34" charset="0"/>
              <a:buChar char="•"/>
            </a:pPr>
            <a:r>
              <a:rPr lang="en-US" sz="1400" i="1" dirty="0">
                <a:solidFill>
                  <a:srgbClr val="414954"/>
                </a:solidFill>
                <a:latin typeface="+mj-lt"/>
              </a:rPr>
              <a:t>lesson observations</a:t>
            </a:r>
          </a:p>
          <a:p>
            <a:pPr marL="342900" lvl="0" indent="-342900">
              <a:buFont typeface="Arial" panose="020B0604020202020204" pitchFamily="34" charset="0"/>
              <a:buChar char="•"/>
            </a:pPr>
            <a:r>
              <a:rPr lang="en-US" sz="1400" i="1" dirty="0">
                <a:solidFill>
                  <a:srgbClr val="414954"/>
                </a:solidFill>
                <a:latin typeface="+mj-lt"/>
              </a:rPr>
              <a:t>lesson planning</a:t>
            </a:r>
          </a:p>
          <a:p>
            <a:pPr marL="342900" lvl="0" indent="-342900">
              <a:buFont typeface="Arial" panose="020B0604020202020204" pitchFamily="34" charset="0"/>
              <a:buChar char="•"/>
            </a:pPr>
            <a:r>
              <a:rPr lang="en-US" sz="1400" i="1" dirty="0">
                <a:solidFill>
                  <a:srgbClr val="414954"/>
                </a:solidFill>
                <a:latin typeface="+mj-lt"/>
              </a:rPr>
              <a:t>pedagogy Empathy</a:t>
            </a:r>
          </a:p>
          <a:p>
            <a:pPr marL="342900" lvl="0" indent="-342900">
              <a:buFont typeface="Arial" panose="020B0604020202020204" pitchFamily="34" charset="0"/>
              <a:buChar char="•"/>
            </a:pPr>
            <a:r>
              <a:rPr lang="en-US" sz="1400" i="1" dirty="0">
                <a:solidFill>
                  <a:srgbClr val="414954"/>
                </a:solidFill>
                <a:latin typeface="+mj-lt"/>
              </a:rPr>
              <a:t>high expectations</a:t>
            </a:r>
          </a:p>
          <a:p>
            <a:pPr marL="342900" lvl="0" indent="-342900">
              <a:buFont typeface="Arial" panose="020B0604020202020204" pitchFamily="34" charset="0"/>
              <a:buChar char="•"/>
            </a:pPr>
            <a:r>
              <a:rPr lang="en-US" sz="1400" i="1" dirty="0">
                <a:solidFill>
                  <a:srgbClr val="414954"/>
                </a:solidFill>
                <a:latin typeface="+mj-lt"/>
              </a:rPr>
              <a:t>inspiring</a:t>
            </a:r>
            <a:r>
              <a:rPr lang="en-US" sz="1400" dirty="0">
                <a:solidFill>
                  <a:srgbClr val="414954"/>
                </a:solidFill>
                <a:latin typeface="+mj-lt"/>
              </a:rPr>
              <a:t> </a:t>
            </a:r>
          </a:p>
          <a:p>
            <a:pPr marL="342900" lvl="0" indent="-342900">
              <a:buFont typeface="Arial" panose="020B0604020202020204" pitchFamily="34" charset="0"/>
              <a:buChar char="•"/>
            </a:pPr>
            <a:r>
              <a:rPr lang="en-US" sz="1400" i="1" dirty="0">
                <a:solidFill>
                  <a:srgbClr val="414954"/>
                </a:solidFill>
                <a:latin typeface="+mj-lt"/>
              </a:rPr>
              <a:t>exemplary own practice</a:t>
            </a:r>
            <a:endParaRPr lang="en-GB" sz="1400" dirty="0">
              <a:solidFill>
                <a:srgbClr val="414954"/>
              </a:solidFill>
              <a:latin typeface="+mj-lt"/>
            </a:endParaRPr>
          </a:p>
          <a:p>
            <a:endParaRPr lang="en-GB" sz="2000" dirty="0">
              <a:solidFill>
                <a:srgbClr val="414954"/>
              </a:solidFill>
              <a:latin typeface="+mj-lt"/>
            </a:endParaRPr>
          </a:p>
        </p:txBody>
      </p:sp>
      <p:sp>
        <p:nvSpPr>
          <p:cNvPr id="6" name="TextBox 5"/>
          <p:cNvSpPr txBox="1"/>
          <p:nvPr/>
        </p:nvSpPr>
        <p:spPr>
          <a:xfrm>
            <a:off x="4895992" y="2531713"/>
            <a:ext cx="2952328" cy="1384995"/>
          </a:xfrm>
          <a:prstGeom prst="rect">
            <a:avLst/>
          </a:prstGeom>
          <a:noFill/>
        </p:spPr>
        <p:txBody>
          <a:bodyPr wrap="square" rtlCol="0">
            <a:spAutoFit/>
          </a:bodyPr>
          <a:lstStyle/>
          <a:p>
            <a:pPr marL="342900" lvl="0" indent="-342900">
              <a:buFont typeface="Arial" panose="020B0604020202020204" pitchFamily="34" charset="0"/>
              <a:buChar char="•"/>
            </a:pPr>
            <a:r>
              <a:rPr lang="en-US" sz="1400" i="1" dirty="0">
                <a:solidFill>
                  <a:srgbClr val="414954"/>
                </a:solidFill>
                <a:latin typeface="+mj-lt"/>
              </a:rPr>
              <a:t>data </a:t>
            </a:r>
          </a:p>
          <a:p>
            <a:pPr marL="342900" lvl="0" indent="-342900">
              <a:buFont typeface="Arial" panose="020B0604020202020204" pitchFamily="34" charset="0"/>
              <a:buChar char="•"/>
            </a:pPr>
            <a:r>
              <a:rPr lang="en-US" sz="1400" i="1" dirty="0">
                <a:solidFill>
                  <a:srgbClr val="414954"/>
                </a:solidFill>
                <a:latin typeface="+mj-lt"/>
              </a:rPr>
              <a:t>high standards</a:t>
            </a:r>
          </a:p>
          <a:p>
            <a:pPr marL="342900" lvl="0" indent="-342900">
              <a:buFont typeface="Arial" panose="020B0604020202020204" pitchFamily="34" charset="0"/>
              <a:buChar char="•"/>
            </a:pPr>
            <a:r>
              <a:rPr lang="en-US" sz="1400" i="1" dirty="0">
                <a:solidFill>
                  <a:srgbClr val="414954"/>
                </a:solidFill>
                <a:latin typeface="+mj-lt"/>
              </a:rPr>
              <a:t>rigorous</a:t>
            </a:r>
          </a:p>
          <a:p>
            <a:pPr marL="342900" lvl="0" indent="-342900">
              <a:buFont typeface="Arial" panose="020B0604020202020204" pitchFamily="34" charset="0"/>
              <a:buChar char="•"/>
            </a:pPr>
            <a:r>
              <a:rPr lang="en-US" sz="1400" i="1" dirty="0">
                <a:solidFill>
                  <a:srgbClr val="414954"/>
                </a:solidFill>
                <a:latin typeface="+mj-lt"/>
              </a:rPr>
              <a:t>uncompromising</a:t>
            </a:r>
          </a:p>
          <a:p>
            <a:pPr marL="342900" lvl="0" indent="-342900">
              <a:buFont typeface="Arial" panose="020B0604020202020204" pitchFamily="34" charset="0"/>
              <a:buChar char="•"/>
            </a:pPr>
            <a:r>
              <a:rPr lang="en-US" sz="1400" i="1" dirty="0">
                <a:solidFill>
                  <a:srgbClr val="414954"/>
                </a:solidFill>
                <a:latin typeface="+mj-lt"/>
              </a:rPr>
              <a:t> goal focused</a:t>
            </a:r>
            <a:endParaRPr lang="en-GB" sz="1400" dirty="0">
              <a:solidFill>
                <a:srgbClr val="414954"/>
              </a:solidFill>
              <a:latin typeface="+mj-lt"/>
            </a:endParaRPr>
          </a:p>
          <a:p>
            <a:endParaRPr lang="en-GB" sz="1400" dirty="0">
              <a:solidFill>
                <a:srgbClr val="414954"/>
              </a:solidFill>
              <a:latin typeface="+mj-lt"/>
            </a:endParaRPr>
          </a:p>
        </p:txBody>
      </p:sp>
    </p:spTree>
    <p:extLst>
      <p:ext uri="{BB962C8B-B14F-4D97-AF65-F5344CB8AC3E}">
        <p14:creationId xmlns:p14="http://schemas.microsoft.com/office/powerpoint/2010/main" val="251255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What does the day job look like? </a:t>
            </a:r>
          </a:p>
        </p:txBody>
      </p:sp>
      <p:sp>
        <p:nvSpPr>
          <p:cNvPr id="6" name="Content Placeholder 2"/>
          <p:cNvSpPr txBox="1">
            <a:spLocks/>
          </p:cNvSpPr>
          <p:nvPr/>
        </p:nvSpPr>
        <p:spPr>
          <a:xfrm>
            <a:off x="609600" y="1844824"/>
            <a:ext cx="4038600" cy="720080"/>
          </a:xfrm>
          <a:prstGeom prst="rect">
            <a:avLst/>
          </a:prstGeom>
        </p:spPr>
        <p:txBody>
          <a:bodyPr/>
          <a:lst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Font typeface="Wingdings" pitchFamily="2" charset="2"/>
              <a:buNone/>
            </a:pPr>
            <a:r>
              <a:rPr lang="en-GB" sz="1800" dirty="0" smtClean="0">
                <a:uFillTx/>
              </a:rPr>
              <a:t>Leadership &amp; management </a:t>
            </a:r>
          </a:p>
          <a:p>
            <a:pPr marL="0" indent="0">
              <a:spcAft>
                <a:spcPts val="0"/>
              </a:spcAft>
              <a:buFont typeface="Wingdings" pitchFamily="2" charset="2"/>
              <a:buNone/>
            </a:pPr>
            <a:r>
              <a:rPr lang="en-GB" sz="1800" dirty="0" smtClean="0">
                <a:uFillTx/>
              </a:rPr>
              <a:t>of my area</a:t>
            </a:r>
          </a:p>
          <a:p>
            <a:endParaRPr lang="en-GB" dirty="0">
              <a:uFillTx/>
            </a:endParaRPr>
          </a:p>
        </p:txBody>
      </p:sp>
      <p:sp>
        <p:nvSpPr>
          <p:cNvPr id="7" name="Content Placeholder 3"/>
          <p:cNvSpPr txBox="1">
            <a:spLocks/>
          </p:cNvSpPr>
          <p:nvPr/>
        </p:nvSpPr>
        <p:spPr>
          <a:xfrm>
            <a:off x="4800600" y="1844824"/>
            <a:ext cx="4038600" cy="504056"/>
          </a:xfrm>
          <a:prstGeom prst="rect">
            <a:avLst/>
          </a:prstGeom>
        </p:spPr>
        <p:txBody>
          <a:bodyPr/>
          <a:lstStyle>
            <a:lvl1pPr marL="342900" indent="-342900" algn="l" defTabSz="914400" rtl="0" eaLnBrk="1" latinLnBrk="0" hangingPunct="1">
              <a:spcBef>
                <a:spcPts val="0"/>
              </a:spcBef>
              <a:spcAft>
                <a:spcPts val="1400"/>
              </a:spcAft>
              <a:buClr>
                <a:srgbClr val="414954"/>
              </a:buClr>
              <a:buSzPct val="80000"/>
              <a:buFont typeface="Wingdings" pitchFamily="2" charset="2"/>
              <a:buChar char="¤"/>
              <a:defRPr sz="1400" kern="1200">
                <a:solidFill>
                  <a:srgbClr val="414954"/>
                </a:solidFill>
                <a:latin typeface="Trebuchet MS" pitchFamily="34" charset="0"/>
                <a:ea typeface="+mn-ea"/>
                <a:cs typeface="+mn-cs"/>
              </a:defRPr>
            </a:lvl1pPr>
            <a:lvl2pPr marL="742950" indent="-28575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2pPr>
            <a:lvl3pPr marL="11430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3pPr>
            <a:lvl4pPr marL="16002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4pPr>
            <a:lvl5pPr marL="2057400" indent="-228600" algn="l" defTabSz="914400" rtl="0" eaLnBrk="1" latinLnBrk="0" hangingPunct="1">
              <a:spcBef>
                <a:spcPts val="0"/>
              </a:spcBef>
              <a:spcAft>
                <a:spcPts val="1400"/>
              </a:spcAft>
              <a:buFont typeface="Arial" pitchFamily="34" charset="0"/>
              <a:buChar char="»"/>
              <a:defRPr sz="1400" kern="1200">
                <a:solidFill>
                  <a:srgbClr val="414954"/>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GB" sz="1800" dirty="0" smtClean="0">
                <a:uFillTx/>
              </a:rPr>
              <a:t>Relationships</a:t>
            </a:r>
          </a:p>
          <a:p>
            <a:pPr marL="0" indent="0">
              <a:buFont typeface="Wingdings" pitchFamily="2" charset="2"/>
              <a:buNone/>
              <a:defRPr/>
            </a:pPr>
            <a:r>
              <a:rPr lang="en-US" sz="2000" i="1" dirty="0" smtClean="0">
                <a:solidFill>
                  <a:schemeClr val="dk1"/>
                </a:solidFill>
                <a:uFillTx/>
              </a:rPr>
              <a:t>performance of team</a:t>
            </a:r>
          </a:p>
          <a:p>
            <a:endParaRPr lang="en-GB" dirty="0">
              <a:uFillTx/>
            </a:endParaRPr>
          </a:p>
        </p:txBody>
      </p:sp>
      <p:sp>
        <p:nvSpPr>
          <p:cNvPr id="3" name="TextBox 2"/>
          <p:cNvSpPr txBox="1"/>
          <p:nvPr/>
        </p:nvSpPr>
        <p:spPr>
          <a:xfrm>
            <a:off x="611560" y="2636912"/>
            <a:ext cx="4108648" cy="1600438"/>
          </a:xfrm>
          <a:prstGeom prst="rect">
            <a:avLst/>
          </a:prstGeom>
          <a:noFill/>
        </p:spPr>
        <p:txBody>
          <a:bodyPr wrap="square" rtlCol="0">
            <a:spAutoFit/>
          </a:bodyPr>
          <a:lstStyle/>
          <a:p>
            <a:pPr marL="342900" indent="-342900">
              <a:buFont typeface="Arial" panose="020B0604020202020204" pitchFamily="34" charset="0"/>
              <a:buChar char="•"/>
            </a:pPr>
            <a:r>
              <a:rPr lang="en-US" sz="1400" i="1" dirty="0">
                <a:solidFill>
                  <a:srgbClr val="414954"/>
                </a:solidFill>
                <a:uFillTx/>
                <a:latin typeface="+mj-lt"/>
              </a:rPr>
              <a:t>succession planning</a:t>
            </a:r>
          </a:p>
          <a:p>
            <a:pPr marL="342900" indent="-342900">
              <a:buFont typeface="Arial" panose="020B0604020202020204" pitchFamily="34" charset="0"/>
              <a:buChar char="•"/>
            </a:pPr>
            <a:r>
              <a:rPr lang="en-US" sz="1400" i="1" dirty="0">
                <a:solidFill>
                  <a:srgbClr val="414954"/>
                </a:solidFill>
                <a:uFillTx/>
                <a:latin typeface="+mj-lt"/>
              </a:rPr>
              <a:t>vision</a:t>
            </a:r>
          </a:p>
          <a:p>
            <a:pPr marL="342900" indent="-342900">
              <a:buFont typeface="Arial" panose="020B0604020202020204" pitchFamily="34" charset="0"/>
              <a:buChar char="•"/>
            </a:pPr>
            <a:r>
              <a:rPr lang="en-US" sz="1400" i="1" dirty="0">
                <a:solidFill>
                  <a:srgbClr val="414954"/>
                </a:solidFill>
                <a:uFillTx/>
                <a:latin typeface="+mj-lt"/>
              </a:rPr>
              <a:t>building capacity</a:t>
            </a:r>
          </a:p>
          <a:p>
            <a:pPr marL="342900" indent="-342900">
              <a:buFont typeface="Arial" panose="020B0604020202020204" pitchFamily="34" charset="0"/>
              <a:buChar char="•"/>
            </a:pPr>
            <a:r>
              <a:rPr lang="en-US" sz="1400" i="1" dirty="0" smtClean="0">
                <a:solidFill>
                  <a:srgbClr val="414954"/>
                </a:solidFill>
                <a:uFillTx/>
                <a:latin typeface="+mj-lt"/>
              </a:rPr>
              <a:t>CPD</a:t>
            </a:r>
            <a:r>
              <a:rPr lang="en-US" sz="1400" i="1" dirty="0" smtClean="0">
                <a:solidFill>
                  <a:srgbClr val="414954"/>
                </a:solidFill>
                <a:uFillTx/>
                <a:latin typeface="+mj-lt"/>
              </a:rPr>
              <a:t> </a:t>
            </a:r>
            <a:r>
              <a:rPr lang="en-US" sz="1400" i="1" dirty="0">
                <a:solidFill>
                  <a:srgbClr val="414954"/>
                </a:solidFill>
                <a:uFillTx/>
                <a:latin typeface="+mj-lt"/>
              </a:rPr>
              <a:t>empathy</a:t>
            </a:r>
          </a:p>
          <a:p>
            <a:pPr marL="342900" indent="-342900">
              <a:buFont typeface="Arial" panose="020B0604020202020204" pitchFamily="34" charset="0"/>
              <a:buChar char="•"/>
            </a:pPr>
            <a:r>
              <a:rPr lang="en-US" sz="1400" i="1" dirty="0">
                <a:solidFill>
                  <a:srgbClr val="414954"/>
                </a:solidFill>
                <a:uFillTx/>
                <a:latin typeface="+mj-lt"/>
              </a:rPr>
              <a:t>Vision</a:t>
            </a:r>
          </a:p>
          <a:p>
            <a:pPr marL="342900" indent="-342900">
              <a:buFont typeface="Arial" panose="020B0604020202020204" pitchFamily="34" charset="0"/>
              <a:buChar char="•"/>
            </a:pPr>
            <a:r>
              <a:rPr lang="en-US" sz="1400" i="1" dirty="0">
                <a:solidFill>
                  <a:srgbClr val="414954"/>
                </a:solidFill>
                <a:uFillTx/>
                <a:latin typeface="+mj-lt"/>
              </a:rPr>
              <a:t>strategic thinking</a:t>
            </a:r>
            <a:endParaRPr lang="en-GB" sz="1400" dirty="0">
              <a:solidFill>
                <a:srgbClr val="414954"/>
              </a:solidFill>
              <a:uFillTx/>
              <a:latin typeface="+mj-lt"/>
            </a:endParaRPr>
          </a:p>
          <a:p>
            <a:endParaRPr lang="en-GB" sz="1400" dirty="0">
              <a:solidFill>
                <a:srgbClr val="414954"/>
              </a:solidFill>
              <a:latin typeface="+mj-lt"/>
            </a:endParaRPr>
          </a:p>
        </p:txBody>
      </p:sp>
      <p:sp>
        <p:nvSpPr>
          <p:cNvPr id="4" name="TextBox 3"/>
          <p:cNvSpPr txBox="1"/>
          <p:nvPr/>
        </p:nvSpPr>
        <p:spPr>
          <a:xfrm>
            <a:off x="4800600" y="2564904"/>
            <a:ext cx="4038600" cy="1692771"/>
          </a:xfrm>
          <a:prstGeom prst="rect">
            <a:avLst/>
          </a:prstGeom>
          <a:noFill/>
        </p:spPr>
        <p:txBody>
          <a:bodyPr wrap="square" rtlCol="0">
            <a:spAutoFit/>
          </a:bodyPr>
          <a:lstStyle/>
          <a:p>
            <a:pPr marL="342900" indent="-342900">
              <a:spcAft>
                <a:spcPts val="0"/>
              </a:spcAft>
              <a:buFont typeface="Arial" panose="020B0604020202020204" pitchFamily="34" charset="0"/>
              <a:buChar char="•"/>
            </a:pPr>
            <a:r>
              <a:rPr lang="en-US" sz="1400" i="1" dirty="0">
                <a:solidFill>
                  <a:srgbClr val="414954"/>
                </a:solidFill>
                <a:uFillTx/>
                <a:latin typeface="+mj-lt"/>
              </a:rPr>
              <a:t>all parents</a:t>
            </a:r>
          </a:p>
          <a:p>
            <a:pPr marL="342900" indent="-342900">
              <a:spcAft>
                <a:spcPts val="0"/>
              </a:spcAft>
              <a:buFont typeface="Arial" panose="020B0604020202020204" pitchFamily="34" charset="0"/>
              <a:buChar char="•"/>
            </a:pPr>
            <a:r>
              <a:rPr lang="en-US" sz="1400" i="1" dirty="0">
                <a:solidFill>
                  <a:srgbClr val="414954"/>
                </a:solidFill>
                <a:uFillTx/>
                <a:latin typeface="+mj-lt"/>
              </a:rPr>
              <a:t>Head/SLT</a:t>
            </a:r>
          </a:p>
          <a:p>
            <a:pPr marL="342900" indent="-342900">
              <a:spcAft>
                <a:spcPts val="0"/>
              </a:spcAft>
              <a:buFont typeface="Arial" panose="020B0604020202020204" pitchFamily="34" charset="0"/>
              <a:buChar char="•"/>
            </a:pPr>
            <a:r>
              <a:rPr lang="en-US" sz="1400" i="1" dirty="0">
                <a:solidFill>
                  <a:srgbClr val="414954"/>
                </a:solidFill>
                <a:uFillTx/>
                <a:latin typeface="+mj-lt"/>
              </a:rPr>
              <a:t>other stakeholders (social workers/PRU)</a:t>
            </a:r>
          </a:p>
          <a:p>
            <a:pPr marL="342900" indent="-342900">
              <a:spcAft>
                <a:spcPts val="0"/>
              </a:spcAft>
              <a:buFont typeface="Arial" panose="020B0604020202020204" pitchFamily="34" charset="0"/>
              <a:buChar char="•"/>
            </a:pPr>
            <a:r>
              <a:rPr lang="en-US" sz="1400" i="1" dirty="0">
                <a:solidFill>
                  <a:srgbClr val="414954"/>
                </a:solidFill>
                <a:uFillTx/>
                <a:latin typeface="+mj-lt"/>
              </a:rPr>
              <a:t> team</a:t>
            </a:r>
          </a:p>
          <a:p>
            <a:pPr marL="342900" indent="-342900">
              <a:spcAft>
                <a:spcPts val="0"/>
              </a:spcAft>
              <a:buFont typeface="Arial" panose="020B0604020202020204" pitchFamily="34" charset="0"/>
              <a:buChar char="•"/>
            </a:pPr>
            <a:r>
              <a:rPr lang="en-US" sz="1400" i="1" dirty="0">
                <a:solidFill>
                  <a:srgbClr val="414954"/>
                </a:solidFill>
                <a:uFillTx/>
                <a:latin typeface="+mj-lt"/>
              </a:rPr>
              <a:t>empathy</a:t>
            </a:r>
          </a:p>
          <a:p>
            <a:pPr marL="342900" indent="-342900">
              <a:spcAft>
                <a:spcPts val="0"/>
              </a:spcAft>
              <a:buFont typeface="Arial" panose="020B0604020202020204" pitchFamily="34" charset="0"/>
              <a:buChar char="•"/>
              <a:defRPr/>
            </a:pPr>
            <a:r>
              <a:rPr lang="en-US" sz="1400" i="1" dirty="0">
                <a:solidFill>
                  <a:srgbClr val="414954"/>
                </a:solidFill>
                <a:uFillTx/>
                <a:latin typeface="+mj-lt"/>
              </a:rPr>
              <a:t>good communicator</a:t>
            </a:r>
          </a:p>
          <a:p>
            <a:endParaRPr lang="en-GB" sz="2000" dirty="0">
              <a:solidFill>
                <a:srgbClr val="414954"/>
              </a:solidFill>
              <a:latin typeface="+mj-lt"/>
            </a:endParaRPr>
          </a:p>
        </p:txBody>
      </p:sp>
    </p:spTree>
    <p:extLst>
      <p:ext uri="{BB962C8B-B14F-4D97-AF65-F5344CB8AC3E}">
        <p14:creationId xmlns:p14="http://schemas.microsoft.com/office/powerpoint/2010/main" val="21294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a:t>Leadership accelerators: the  11 competencies that</a:t>
            </a:r>
            <a:br>
              <a:rPr lang="en-GB" sz="2000" dirty="0"/>
            </a:br>
            <a:r>
              <a:rPr lang="en-GB" sz="2000" dirty="0"/>
              <a:t> differentiate a good from a great middle leader</a:t>
            </a:r>
          </a:p>
        </p:txBody>
      </p:sp>
      <p:sp>
        <p:nvSpPr>
          <p:cNvPr id="3" name="Content Placeholder 2"/>
          <p:cNvSpPr>
            <a:spLocks noGrp="1"/>
          </p:cNvSpPr>
          <p:nvPr>
            <p:ph sz="quarter" idx="10"/>
          </p:nvPr>
        </p:nvSpPr>
        <p:spPr>
          <a:xfrm>
            <a:off x="755576" y="1628800"/>
            <a:ext cx="7705725" cy="4752528"/>
          </a:xfrm>
        </p:spPr>
        <p:txBody>
          <a:bodyPr>
            <a:normAutofit/>
          </a:bodyPr>
          <a:lstStyle/>
          <a:p>
            <a:pPr marL="457200" indent="-457200">
              <a:buFont typeface="+mj-lt"/>
              <a:buAutoNum type="arabicPeriod"/>
            </a:pPr>
            <a:r>
              <a:rPr lang="en-GB" dirty="0"/>
              <a:t>Moral purpose </a:t>
            </a:r>
          </a:p>
          <a:p>
            <a:pPr marL="457200" indent="-457200">
              <a:buFont typeface="+mj-lt"/>
              <a:buAutoNum type="arabicPeriod"/>
            </a:pPr>
            <a:r>
              <a:rPr lang="en-GB" dirty="0"/>
              <a:t>Personal drive</a:t>
            </a:r>
          </a:p>
          <a:p>
            <a:pPr marL="457200" indent="-457200">
              <a:buFont typeface="+mj-lt"/>
              <a:buAutoNum type="arabicPeriod"/>
            </a:pPr>
            <a:r>
              <a:rPr lang="en-GB" dirty="0"/>
              <a:t>Self-awareness</a:t>
            </a:r>
          </a:p>
          <a:p>
            <a:pPr marL="457200" indent="-457200">
              <a:buFont typeface="+mj-lt"/>
              <a:buAutoNum type="arabicPeriod"/>
            </a:pPr>
            <a:r>
              <a:rPr lang="en-GB" dirty="0"/>
              <a:t>Resilience and emotional maturity</a:t>
            </a:r>
          </a:p>
          <a:p>
            <a:pPr marL="457200" indent="-457200">
              <a:buFont typeface="+mj-lt"/>
              <a:buAutoNum type="arabicPeriod"/>
            </a:pPr>
            <a:r>
              <a:rPr lang="en-GB" dirty="0"/>
              <a:t>Impact and influence </a:t>
            </a:r>
          </a:p>
          <a:p>
            <a:pPr marL="457200" indent="-457200">
              <a:buFont typeface="+mj-lt"/>
              <a:buAutoNum type="arabicPeriod"/>
            </a:pPr>
            <a:r>
              <a:rPr lang="en-GB" dirty="0"/>
              <a:t>Holding to account</a:t>
            </a:r>
          </a:p>
          <a:p>
            <a:pPr marL="457200" indent="-457200">
              <a:buFont typeface="+mj-lt"/>
              <a:buAutoNum type="arabicPeriod"/>
            </a:pPr>
            <a:r>
              <a:rPr lang="en-GB" dirty="0"/>
              <a:t>Developing others</a:t>
            </a:r>
          </a:p>
          <a:p>
            <a:pPr marL="457200" indent="-457200">
              <a:buFont typeface="+mj-lt"/>
              <a:buAutoNum type="arabicPeriod"/>
            </a:pPr>
            <a:r>
              <a:rPr lang="en-GB" dirty="0"/>
              <a:t>Curiosity and eagerness to learn</a:t>
            </a:r>
          </a:p>
          <a:p>
            <a:pPr marL="457200" indent="-457200">
              <a:buFont typeface="+mj-lt"/>
              <a:buAutoNum type="arabicPeriod"/>
            </a:pPr>
            <a:r>
              <a:rPr lang="en-GB" dirty="0"/>
              <a:t>Conceptual thinking</a:t>
            </a:r>
          </a:p>
          <a:p>
            <a:pPr marL="457200" indent="-457200">
              <a:buFont typeface="+mj-lt"/>
              <a:buAutoNum type="arabicPeriod"/>
            </a:pPr>
            <a:r>
              <a:rPr lang="en-GB" dirty="0"/>
              <a:t> Relating to others</a:t>
            </a:r>
          </a:p>
          <a:p>
            <a:pPr marL="457200" indent="-457200">
              <a:buFont typeface="+mj-lt"/>
              <a:buAutoNum type="arabicPeriod"/>
            </a:pPr>
            <a:r>
              <a:rPr lang="en-GB" dirty="0"/>
              <a:t> Inspiring </a:t>
            </a:r>
            <a:r>
              <a:rPr lang="en-GB" dirty="0" smtClean="0"/>
              <a:t>others</a:t>
            </a:r>
            <a:endParaRPr lang="en-GB" dirty="0"/>
          </a:p>
        </p:txBody>
      </p:sp>
    </p:spTree>
    <p:extLst>
      <p:ext uri="{BB962C8B-B14F-4D97-AF65-F5344CB8AC3E}">
        <p14:creationId xmlns:p14="http://schemas.microsoft.com/office/powerpoint/2010/main" val="2554463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dirty="0">
                <a:latin typeface="+mj-lt"/>
                <a:cs typeface="Helvetica Neue"/>
              </a:rPr>
              <a:t>What is expected of middle leaders</a:t>
            </a:r>
            <a:r>
              <a:rPr lang="en-GB" dirty="0" smtClean="0">
                <a:latin typeface="+mj-lt"/>
                <a:cs typeface="Helvetica Neue"/>
              </a:rPr>
              <a:t>?</a:t>
            </a:r>
            <a:endParaRPr lang="en-GB" dirty="0"/>
          </a:p>
        </p:txBody>
      </p:sp>
      <p:sp>
        <p:nvSpPr>
          <p:cNvPr id="3" name="Content Placeholder 2"/>
          <p:cNvSpPr>
            <a:spLocks noGrp="1"/>
          </p:cNvSpPr>
          <p:nvPr>
            <p:ph sz="quarter" idx="10"/>
          </p:nvPr>
        </p:nvSpPr>
        <p:spPr>
          <a:xfrm>
            <a:off x="756000" y="1484784"/>
            <a:ext cx="7705725" cy="4752528"/>
          </a:xfrm>
        </p:spPr>
        <p:txBody>
          <a:bodyPr>
            <a:normAutofit/>
          </a:bodyPr>
          <a:lstStyle/>
          <a:p>
            <a:pPr>
              <a:buFont typeface="Arial" panose="020B0604020202020204" pitchFamily="34" charset="0"/>
              <a:buChar char="•"/>
            </a:pPr>
            <a:r>
              <a:rPr lang="en-GB" dirty="0">
                <a:latin typeface="+mj-lt"/>
              </a:rPr>
              <a:t>Ofsted criteria for the </a:t>
            </a:r>
            <a:r>
              <a:rPr lang="en-GB" dirty="0">
                <a:latin typeface="+mj-lt"/>
              </a:rPr>
              <a:t>q</a:t>
            </a:r>
            <a:r>
              <a:rPr lang="en-GB" dirty="0" smtClean="0">
                <a:latin typeface="+mj-lt"/>
              </a:rPr>
              <a:t>uality </a:t>
            </a:r>
            <a:r>
              <a:rPr lang="en-GB" dirty="0">
                <a:latin typeface="+mj-lt"/>
              </a:rPr>
              <a:t>of </a:t>
            </a:r>
            <a:r>
              <a:rPr lang="en-GB" dirty="0" smtClean="0">
                <a:latin typeface="+mj-lt"/>
              </a:rPr>
              <a:t>leadership </a:t>
            </a:r>
            <a:r>
              <a:rPr lang="en-GB" dirty="0">
                <a:latin typeface="+mj-lt"/>
              </a:rPr>
              <a:t>and </a:t>
            </a:r>
            <a:r>
              <a:rPr lang="en-GB" dirty="0" smtClean="0">
                <a:latin typeface="+mj-lt"/>
              </a:rPr>
              <a:t>management </a:t>
            </a:r>
            <a:r>
              <a:rPr lang="en-GB" dirty="0">
                <a:latin typeface="+mj-lt"/>
              </a:rPr>
              <a:t>of the school </a:t>
            </a:r>
            <a:r>
              <a:rPr lang="en-GB" dirty="0">
                <a:latin typeface="+mj-lt"/>
                <a:hlinkClick r:id="rId2"/>
              </a:rPr>
              <a:t>https://</a:t>
            </a:r>
            <a:r>
              <a:rPr lang="en-GB" dirty="0" smtClean="0">
                <a:latin typeface="+mj-lt"/>
                <a:hlinkClick r:id="rId2"/>
              </a:rPr>
              <a:t>www.gov.uk/government/uploads/system/uploads/attachment_data/file/391531/School_inspection_handbook.pdf</a:t>
            </a:r>
            <a:endParaRPr lang="en-GB" dirty="0">
              <a:latin typeface="+mj-lt"/>
            </a:endParaRPr>
          </a:p>
          <a:p>
            <a:pPr>
              <a:buFont typeface="Arial" panose="020B0604020202020204" pitchFamily="34" charset="0"/>
              <a:buChar char="•"/>
            </a:pPr>
            <a:r>
              <a:rPr lang="en-GB" dirty="0">
                <a:latin typeface="+mj-lt"/>
              </a:rPr>
              <a:t>National Standards for </a:t>
            </a:r>
            <a:r>
              <a:rPr lang="en-GB" dirty="0" smtClean="0">
                <a:latin typeface="+mj-lt"/>
              </a:rPr>
              <a:t>Teachers</a:t>
            </a:r>
            <a:endParaRPr lang="en-GB" dirty="0">
              <a:latin typeface="+mj-lt"/>
            </a:endParaRPr>
          </a:p>
          <a:p>
            <a:pPr>
              <a:buFont typeface="Arial" panose="020B0604020202020204" pitchFamily="34" charset="0"/>
              <a:buChar char="•"/>
            </a:pPr>
            <a:r>
              <a:rPr lang="en-GB" dirty="0">
                <a:latin typeface="+mj-lt"/>
              </a:rPr>
              <a:t>Demands of </a:t>
            </a:r>
            <a:r>
              <a:rPr lang="en-GB" dirty="0" smtClean="0">
                <a:latin typeface="+mj-lt"/>
              </a:rPr>
              <a:t>context </a:t>
            </a:r>
            <a:r>
              <a:rPr lang="en-GB" dirty="0">
                <a:latin typeface="+mj-lt"/>
              </a:rPr>
              <a:t>- role functions and challenges within school </a:t>
            </a:r>
          </a:p>
          <a:p>
            <a:pPr>
              <a:buFont typeface="Arial" panose="020B0604020202020204" pitchFamily="34" charset="0"/>
              <a:buChar char="•"/>
            </a:pPr>
            <a:r>
              <a:rPr lang="en-GB" dirty="0">
                <a:latin typeface="+mj-lt"/>
              </a:rPr>
              <a:t>Self review - </a:t>
            </a:r>
            <a:r>
              <a:rPr lang="en-GB" dirty="0" smtClean="0">
                <a:latin typeface="+mj-lt"/>
              </a:rPr>
              <a:t>school </a:t>
            </a:r>
            <a:r>
              <a:rPr lang="en-GB" dirty="0">
                <a:latin typeface="+mj-lt"/>
              </a:rPr>
              <a:t>improvement </a:t>
            </a:r>
            <a:r>
              <a:rPr lang="en-GB" dirty="0" smtClean="0">
                <a:latin typeface="+mj-lt"/>
              </a:rPr>
              <a:t>plan</a:t>
            </a:r>
            <a:endParaRPr lang="en-GB" dirty="0">
              <a:latin typeface="+mj-lt"/>
            </a:endParaRPr>
          </a:p>
          <a:p>
            <a:pPr>
              <a:buFont typeface="Arial" panose="020B0604020202020204" pitchFamily="34" charset="0"/>
              <a:buChar char="•"/>
            </a:pPr>
            <a:r>
              <a:rPr lang="en-GB" dirty="0">
                <a:latin typeface="+mj-lt"/>
              </a:rPr>
              <a:t>Stage of development of your team</a:t>
            </a:r>
          </a:p>
          <a:p>
            <a:endParaRPr lang="en-GB" dirty="0"/>
          </a:p>
        </p:txBody>
      </p:sp>
    </p:spTree>
    <p:extLst>
      <p:ext uri="{BB962C8B-B14F-4D97-AF65-F5344CB8AC3E}">
        <p14:creationId xmlns:p14="http://schemas.microsoft.com/office/powerpoint/2010/main" val="2280830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747433"/>
            <a:ext cx="6336704" cy="579600"/>
          </a:xfrm>
        </p:spPr>
        <p:txBody>
          <a:bodyPr>
            <a:noAutofit/>
          </a:bodyPr>
          <a:lstStyle/>
          <a:p>
            <a:r>
              <a:rPr lang="en-GB" dirty="0"/>
              <a:t>Key questions for prospective middle </a:t>
            </a:r>
            <a:r>
              <a:rPr lang="en-GB" dirty="0" smtClean="0"/>
              <a:t>leaders</a:t>
            </a:r>
            <a:endParaRPr lang="en-GB" dirty="0"/>
          </a:p>
        </p:txBody>
      </p:sp>
      <p:sp>
        <p:nvSpPr>
          <p:cNvPr id="5" name="Rectangle 1"/>
          <p:cNvSpPr>
            <a:spLocks noChangeArrowheads="1"/>
          </p:cNvSpPr>
          <p:nvPr/>
        </p:nvSpPr>
        <p:spPr bwMode="auto">
          <a:xfrm>
            <a:off x="683568" y="3885414"/>
            <a:ext cx="5702332" cy="2062103"/>
          </a:xfrm>
          <a:prstGeom prst="rect">
            <a:avLst/>
          </a:prstGeom>
          <a:noFill/>
          <a:ln>
            <a:noFill/>
          </a:ln>
          <a:extLst/>
        </p:spPr>
        <p:txBody>
          <a:bodyPr wrap="square" anchor="ctr">
            <a:spAutoFit/>
          </a:bodyPr>
          <a:lstStyle/>
          <a:p>
            <a:pPr marL="342900" lvl="0" indent="-342900">
              <a:buFont typeface="Wingdings" panose="05000000000000000000" pitchFamily="2" charset="2"/>
              <a:buChar char="§"/>
            </a:pPr>
            <a:endParaRPr lang="en-GB" sz="1600" dirty="0">
              <a:solidFill>
                <a:srgbClr val="414954"/>
              </a:solidFill>
              <a:latin typeface="+mj-lt"/>
            </a:endParaRPr>
          </a:p>
          <a:p>
            <a:pPr marL="342900" lvl="0" indent="-342900">
              <a:buFont typeface="Arial" panose="020B0604020202020204" pitchFamily="34" charset="0"/>
              <a:buChar char="•"/>
            </a:pPr>
            <a:r>
              <a:rPr lang="en-GB" sz="1400" dirty="0">
                <a:solidFill>
                  <a:srgbClr val="414954"/>
                </a:solidFill>
                <a:latin typeface="+mj-lt"/>
              </a:rPr>
              <a:t>What vision would you have for </a:t>
            </a:r>
            <a:r>
              <a:rPr lang="en-GB" sz="1400" dirty="0" smtClean="0">
                <a:solidFill>
                  <a:srgbClr val="414954"/>
                </a:solidFill>
                <a:latin typeface="+mj-lt"/>
              </a:rPr>
              <a:t>the </a:t>
            </a:r>
            <a:r>
              <a:rPr lang="en-GB" sz="1400" dirty="0">
                <a:solidFill>
                  <a:srgbClr val="414954"/>
                </a:solidFill>
                <a:latin typeface="+mj-lt"/>
              </a:rPr>
              <a:t>leadership </a:t>
            </a:r>
            <a:r>
              <a:rPr lang="en-GB" sz="1400" dirty="0" smtClean="0">
                <a:solidFill>
                  <a:srgbClr val="414954"/>
                </a:solidFill>
                <a:latin typeface="+mj-lt"/>
              </a:rPr>
              <a:t>area you are interested in?</a:t>
            </a:r>
          </a:p>
          <a:p>
            <a:pPr marL="342900" lvl="0" indent="-342900">
              <a:buFont typeface="Arial" panose="020B0604020202020204" pitchFamily="34" charset="0"/>
              <a:buChar char="•"/>
            </a:pPr>
            <a:endParaRPr lang="en-GB" sz="1400" dirty="0">
              <a:solidFill>
                <a:srgbClr val="414954"/>
              </a:solidFill>
              <a:latin typeface="+mj-lt"/>
            </a:endParaRPr>
          </a:p>
          <a:p>
            <a:pPr marL="342900" lvl="0" indent="-342900">
              <a:buFont typeface="Arial" panose="020B0604020202020204" pitchFamily="34" charset="0"/>
              <a:buChar char="•"/>
            </a:pPr>
            <a:r>
              <a:rPr lang="en-GB" sz="1400" dirty="0" smtClean="0">
                <a:solidFill>
                  <a:srgbClr val="414954"/>
                </a:solidFill>
                <a:latin typeface="+mj-lt"/>
              </a:rPr>
              <a:t>How would you articulate it?</a:t>
            </a:r>
          </a:p>
          <a:p>
            <a:pPr marL="342900" lvl="0" indent="-342900">
              <a:buFont typeface="Arial" panose="020B0604020202020204" pitchFamily="34" charset="0"/>
              <a:buChar char="•"/>
            </a:pPr>
            <a:endParaRPr lang="en-GB" sz="1400" dirty="0">
              <a:solidFill>
                <a:srgbClr val="414954"/>
              </a:solidFill>
              <a:latin typeface="+mj-lt"/>
            </a:endParaRPr>
          </a:p>
          <a:p>
            <a:pPr marL="342900" lvl="0" indent="-342900">
              <a:buFont typeface="Arial" panose="020B0604020202020204" pitchFamily="34" charset="0"/>
              <a:buChar char="•"/>
            </a:pPr>
            <a:r>
              <a:rPr lang="en-GB" sz="1400" dirty="0" smtClean="0">
                <a:solidFill>
                  <a:srgbClr val="414954"/>
                </a:solidFill>
                <a:latin typeface="+mj-lt"/>
              </a:rPr>
              <a:t>What </a:t>
            </a:r>
            <a:r>
              <a:rPr lang="en-GB" sz="1400" dirty="0">
                <a:solidFill>
                  <a:srgbClr val="414954"/>
                </a:solidFill>
                <a:latin typeface="+mj-lt"/>
              </a:rPr>
              <a:t>is it about your vision that will inspire </a:t>
            </a:r>
            <a:r>
              <a:rPr lang="en-GB" sz="1400" dirty="0" smtClean="0">
                <a:solidFill>
                  <a:srgbClr val="414954"/>
                </a:solidFill>
                <a:latin typeface="+mj-lt"/>
              </a:rPr>
              <a:t>others to follow it?</a:t>
            </a:r>
            <a:endParaRPr lang="en-GB" sz="1400" dirty="0">
              <a:solidFill>
                <a:srgbClr val="414954"/>
              </a:solidFill>
              <a:latin typeface="+mj-lt"/>
            </a:endParaRPr>
          </a:p>
          <a:p>
            <a:pPr marL="342900" lvl="0" indent="-342900">
              <a:buFont typeface="Arial" panose="020B0604020202020204" pitchFamily="34" charset="0"/>
              <a:buChar char="•"/>
            </a:pPr>
            <a:endParaRPr lang="en-GB" sz="1400" dirty="0" smtClean="0">
              <a:solidFill>
                <a:srgbClr val="414954"/>
              </a:solidFill>
              <a:latin typeface="+mj-lt"/>
            </a:endParaRPr>
          </a:p>
          <a:p>
            <a:pPr marL="342900" lvl="0" indent="-342900">
              <a:buFont typeface="Arial" panose="020B0604020202020204" pitchFamily="34" charset="0"/>
              <a:buChar char="•"/>
            </a:pPr>
            <a:r>
              <a:rPr lang="en-GB" sz="1400" dirty="0" smtClean="0">
                <a:solidFill>
                  <a:srgbClr val="414954"/>
                </a:solidFill>
                <a:latin typeface="+mj-lt"/>
              </a:rPr>
              <a:t>What </a:t>
            </a:r>
            <a:r>
              <a:rPr lang="en-GB" sz="1400" dirty="0">
                <a:solidFill>
                  <a:srgbClr val="414954"/>
                </a:solidFill>
                <a:latin typeface="+mj-lt"/>
              </a:rPr>
              <a:t>will the impact </a:t>
            </a:r>
            <a:r>
              <a:rPr lang="en-GB" sz="1400" dirty="0" smtClean="0">
                <a:solidFill>
                  <a:srgbClr val="414954"/>
                </a:solidFill>
                <a:latin typeface="+mj-lt"/>
              </a:rPr>
              <a:t>be ?</a:t>
            </a:r>
            <a:endParaRPr lang="en-GB" sz="1400" dirty="0">
              <a:solidFill>
                <a:srgbClr val="414954"/>
              </a:solidFill>
              <a:latin typeface="+mj-lt"/>
            </a:endParaRPr>
          </a:p>
        </p:txBody>
      </p:sp>
      <p:pic>
        <p:nvPicPr>
          <p:cNvPr id="6" name="Picture 2" descr="C:\Users\Abbe.Elliston\AppData\Local\Microsoft\Windows\Temporary Internet Files\Content.IE5\FZ3F2JBW\MP90044237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9497" y="1484784"/>
            <a:ext cx="3918647" cy="2242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913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Inspiring a shared vision: Kouzes</a:t>
            </a:r>
          </a:p>
        </p:txBody>
      </p:sp>
      <p:sp>
        <p:nvSpPr>
          <p:cNvPr id="4" name="Rectangle 3"/>
          <p:cNvSpPr/>
          <p:nvPr/>
        </p:nvSpPr>
        <p:spPr>
          <a:xfrm>
            <a:off x="771795" y="1916832"/>
            <a:ext cx="5958408" cy="954107"/>
          </a:xfrm>
          <a:prstGeom prst="rect">
            <a:avLst/>
          </a:prstGeom>
        </p:spPr>
        <p:txBody>
          <a:bodyPr wrap="square">
            <a:spAutoFit/>
          </a:bodyPr>
          <a:lstStyle/>
          <a:p>
            <a:pPr marL="285750" indent="-285750" fontAlgn="t">
              <a:buFont typeface="Arial" panose="020B0604020202020204" pitchFamily="34" charset="0"/>
              <a:buChar char="•"/>
            </a:pPr>
            <a:r>
              <a:rPr lang="en-GB" sz="1400" dirty="0">
                <a:solidFill>
                  <a:srgbClr val="414954"/>
                </a:solidFill>
                <a:latin typeface="+mj-lt"/>
              </a:rPr>
              <a:t>Envision an uplifting, exciting, meaningful </a:t>
            </a:r>
            <a:r>
              <a:rPr lang="en-GB" sz="1400" dirty="0" smtClean="0">
                <a:solidFill>
                  <a:srgbClr val="414954"/>
                </a:solidFill>
                <a:latin typeface="+mj-lt"/>
              </a:rPr>
              <a:t>future.</a:t>
            </a:r>
            <a:endParaRPr lang="en-GB" sz="1400" dirty="0">
              <a:solidFill>
                <a:srgbClr val="414954"/>
              </a:solidFill>
              <a:latin typeface="+mj-lt"/>
            </a:endParaRPr>
          </a:p>
          <a:p>
            <a:pPr marL="285750" indent="-285750" fontAlgn="t">
              <a:buFont typeface="Arial" panose="020B0604020202020204" pitchFamily="34" charset="0"/>
              <a:buChar char="•"/>
            </a:pPr>
            <a:endParaRPr lang="en-GB" sz="1400" dirty="0">
              <a:solidFill>
                <a:srgbClr val="414954"/>
              </a:solidFill>
              <a:latin typeface="+mj-lt"/>
            </a:endParaRPr>
          </a:p>
          <a:p>
            <a:pPr marL="285750" indent="-285750" fontAlgn="t">
              <a:buFont typeface="Arial" panose="020B0604020202020204" pitchFamily="34" charset="0"/>
              <a:buChar char="•"/>
            </a:pPr>
            <a:r>
              <a:rPr lang="en-GB" sz="1400" dirty="0">
                <a:solidFill>
                  <a:srgbClr val="414954"/>
                </a:solidFill>
                <a:latin typeface="+mj-lt"/>
              </a:rPr>
              <a:t>Enlist others in a common vision by </a:t>
            </a:r>
            <a:r>
              <a:rPr lang="en-GB" sz="1400" dirty="0" smtClean="0">
                <a:solidFill>
                  <a:srgbClr val="414954"/>
                </a:solidFill>
                <a:latin typeface="+mj-lt"/>
              </a:rPr>
              <a:t>appealing. </a:t>
            </a:r>
            <a:r>
              <a:rPr lang="en-GB" sz="1600" dirty="0"/>
              <a:t>to their values</a:t>
            </a:r>
            <a:r>
              <a:rPr lang="en-GB" dirty="0"/>
              <a:t>, interests, hopes and dreams</a:t>
            </a:r>
          </a:p>
        </p:txBody>
      </p:sp>
    </p:spTree>
    <p:extLst>
      <p:ext uri="{BB962C8B-B14F-4D97-AF65-F5344CB8AC3E}">
        <p14:creationId xmlns:p14="http://schemas.microsoft.com/office/powerpoint/2010/main" val="10892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Elevator pitch</a:t>
            </a:r>
          </a:p>
        </p:txBody>
      </p:sp>
      <p:pic>
        <p:nvPicPr>
          <p:cNvPr id="4" name="Picture 2" descr="C:\Users\Abbe.Elliston\AppData\Local\Microsoft\Windows\Temporary Internet Files\Content.IE5\BR63YWG8\dglxasse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7892" y="1429778"/>
            <a:ext cx="3708000" cy="22608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66564" y="4149080"/>
            <a:ext cx="4572000" cy="1169551"/>
          </a:xfrm>
          <a:prstGeom prst="rect">
            <a:avLst/>
          </a:prstGeom>
        </p:spPr>
        <p:txBody>
          <a:bodyPr>
            <a:spAutoFit/>
          </a:bodyPr>
          <a:lstStyle/>
          <a:p>
            <a:pPr marL="342900" indent="-342900">
              <a:buFont typeface="Arial" panose="020B0604020202020204" pitchFamily="34" charset="0"/>
              <a:buChar char="•"/>
            </a:pPr>
            <a:r>
              <a:rPr lang="en-GB" sz="1400" dirty="0">
                <a:solidFill>
                  <a:srgbClr val="414954"/>
                </a:solidFill>
                <a:latin typeface="+mj-lt"/>
              </a:rPr>
              <a:t>You have 60 seconds to convince a </a:t>
            </a:r>
            <a:r>
              <a:rPr lang="en-GB" sz="1400" dirty="0">
                <a:solidFill>
                  <a:srgbClr val="414954"/>
                </a:solidFill>
                <a:latin typeface="+mj-lt"/>
              </a:rPr>
              <a:t>h</a:t>
            </a:r>
            <a:r>
              <a:rPr lang="en-GB" sz="1400" dirty="0" smtClean="0">
                <a:solidFill>
                  <a:srgbClr val="414954"/>
                </a:solidFill>
                <a:latin typeface="+mj-lt"/>
              </a:rPr>
              <a:t>eadteacher </a:t>
            </a:r>
            <a:r>
              <a:rPr lang="en-GB" sz="1400" dirty="0">
                <a:solidFill>
                  <a:srgbClr val="414954"/>
                </a:solidFill>
                <a:latin typeface="+mj-lt"/>
              </a:rPr>
              <a:t>of your vision for an area you would like  to lead as a middle </a:t>
            </a:r>
            <a:r>
              <a:rPr lang="en-GB" sz="1400" dirty="0" smtClean="0">
                <a:solidFill>
                  <a:srgbClr val="414954"/>
                </a:solidFill>
                <a:latin typeface="+mj-lt"/>
              </a:rPr>
              <a:t>leader.</a:t>
            </a:r>
            <a:endParaRPr lang="en-GB" sz="1400" dirty="0" smtClean="0">
              <a:solidFill>
                <a:srgbClr val="414954"/>
              </a:solidFill>
              <a:latin typeface="+mj-lt"/>
            </a:endParaRPr>
          </a:p>
          <a:p>
            <a:pPr marL="285750" indent="-285750">
              <a:buFont typeface="Arial" panose="020B0604020202020204" pitchFamily="34" charset="0"/>
              <a:buChar char="•"/>
            </a:pPr>
            <a:endParaRPr lang="en-GB" sz="1400" dirty="0">
              <a:solidFill>
                <a:srgbClr val="414954"/>
              </a:solidFill>
              <a:latin typeface="+mj-lt"/>
            </a:endParaRPr>
          </a:p>
          <a:p>
            <a:pPr marL="342900" indent="-342900">
              <a:buFont typeface="Arial" panose="020B0604020202020204" pitchFamily="34" charset="0"/>
              <a:buChar char="•"/>
            </a:pPr>
            <a:r>
              <a:rPr lang="en-GB" sz="1400" dirty="0">
                <a:solidFill>
                  <a:srgbClr val="414954"/>
                </a:solidFill>
                <a:latin typeface="+mj-lt"/>
              </a:rPr>
              <a:t>What would you </a:t>
            </a:r>
            <a:r>
              <a:rPr lang="en-GB" sz="1400" dirty="0" smtClean="0">
                <a:solidFill>
                  <a:srgbClr val="414954"/>
                </a:solidFill>
                <a:latin typeface="+mj-lt"/>
              </a:rPr>
              <a:t>include?</a:t>
            </a:r>
            <a:endParaRPr lang="en-GB" sz="1400" dirty="0">
              <a:solidFill>
                <a:srgbClr val="414954"/>
              </a:solidFill>
              <a:latin typeface="+mj-lt"/>
            </a:endParaRPr>
          </a:p>
        </p:txBody>
      </p:sp>
    </p:spTree>
    <p:extLst>
      <p:ext uri="{BB962C8B-B14F-4D97-AF65-F5344CB8AC3E}">
        <p14:creationId xmlns:p14="http://schemas.microsoft.com/office/powerpoint/2010/main" val="4082960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Structuring an elevator pitch</a:t>
            </a:r>
          </a:p>
        </p:txBody>
      </p:sp>
      <p:sp>
        <p:nvSpPr>
          <p:cNvPr id="3" name="Content Placeholder 2"/>
          <p:cNvSpPr>
            <a:spLocks noGrp="1"/>
          </p:cNvSpPr>
          <p:nvPr>
            <p:ph sz="quarter" idx="10"/>
          </p:nvPr>
        </p:nvSpPr>
        <p:spPr/>
        <p:txBody>
          <a:bodyPr>
            <a:normAutofit/>
          </a:bodyPr>
          <a:lstStyle/>
          <a:p>
            <a:pPr fontAlgn="base">
              <a:buFont typeface="+mj-lt"/>
              <a:buAutoNum type="arabicPeriod"/>
            </a:pPr>
            <a:r>
              <a:rPr lang="en-GB" dirty="0"/>
              <a:t>Identify your </a:t>
            </a:r>
            <a:r>
              <a:rPr lang="en-GB" dirty="0" smtClean="0"/>
              <a:t>goal</a:t>
            </a:r>
            <a:endParaRPr lang="en-GB" dirty="0"/>
          </a:p>
          <a:p>
            <a:pPr fontAlgn="base">
              <a:buFont typeface="+mj-lt"/>
              <a:buAutoNum type="arabicPeriod"/>
            </a:pPr>
            <a:r>
              <a:rPr lang="en-GB" dirty="0"/>
              <a:t>Explain what you </a:t>
            </a:r>
            <a:r>
              <a:rPr lang="en-GB" dirty="0" smtClean="0"/>
              <a:t>do</a:t>
            </a:r>
            <a:endParaRPr lang="en-GB" dirty="0"/>
          </a:p>
          <a:p>
            <a:pPr fontAlgn="base">
              <a:buFont typeface="+mj-lt"/>
              <a:buAutoNum type="arabicPeriod"/>
            </a:pPr>
            <a:r>
              <a:rPr lang="en-GB" dirty="0"/>
              <a:t>Communicate your </a:t>
            </a:r>
            <a:r>
              <a:rPr lang="en-GB" dirty="0" smtClean="0"/>
              <a:t>uniqueness/interests</a:t>
            </a:r>
            <a:endParaRPr lang="en-GB" dirty="0"/>
          </a:p>
          <a:p>
            <a:pPr fontAlgn="base">
              <a:buFont typeface="+mj-lt"/>
              <a:buAutoNum type="arabicPeriod"/>
            </a:pPr>
            <a:r>
              <a:rPr lang="en-GB" dirty="0"/>
              <a:t>Engage with a </a:t>
            </a:r>
            <a:r>
              <a:rPr lang="en-GB" dirty="0" smtClean="0"/>
              <a:t>question</a:t>
            </a:r>
            <a:endParaRPr lang="en-GB" dirty="0"/>
          </a:p>
          <a:p>
            <a:pPr fontAlgn="base">
              <a:buFont typeface="+mj-lt"/>
              <a:buAutoNum type="arabicPeriod"/>
            </a:pPr>
            <a:r>
              <a:rPr lang="en-GB" dirty="0"/>
              <a:t>Put it all </a:t>
            </a:r>
            <a:r>
              <a:rPr lang="en-GB" dirty="0" smtClean="0"/>
              <a:t>together</a:t>
            </a:r>
            <a:endParaRPr lang="en-GB" dirty="0"/>
          </a:p>
          <a:p>
            <a:pPr fontAlgn="base">
              <a:buFont typeface="+mj-lt"/>
              <a:buAutoNum type="arabicPeriod"/>
            </a:pPr>
            <a:r>
              <a:rPr lang="en-GB" dirty="0" smtClean="0"/>
              <a:t>Practice</a:t>
            </a:r>
            <a:endParaRPr lang="en-GB" dirty="0"/>
          </a:p>
          <a:p>
            <a:endParaRPr lang="en-GB" dirty="0"/>
          </a:p>
        </p:txBody>
      </p:sp>
    </p:spTree>
    <p:extLst>
      <p:ext uri="{BB962C8B-B14F-4D97-AF65-F5344CB8AC3E}">
        <p14:creationId xmlns:p14="http://schemas.microsoft.com/office/powerpoint/2010/main" val="42382455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reflect</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72816"/>
            <a:ext cx="3708000" cy="2270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05436" y="4307612"/>
            <a:ext cx="4572000" cy="1169551"/>
          </a:xfrm>
          <a:prstGeom prst="rect">
            <a:avLst/>
          </a:prstGeom>
        </p:spPr>
        <p:txBody>
          <a:bodyPr>
            <a:spAutoFit/>
          </a:bodyPr>
          <a:lstStyle/>
          <a:p>
            <a:pPr marL="285750" indent="-285750">
              <a:buFont typeface="Arial" panose="020B0604020202020204" pitchFamily="34" charset="0"/>
              <a:buChar char="•"/>
            </a:pPr>
            <a:r>
              <a:rPr lang="en-US" sz="1400" dirty="0">
                <a:solidFill>
                  <a:srgbClr val="414954"/>
                </a:solidFill>
                <a:latin typeface="+mj-lt"/>
              </a:rPr>
              <a:t>What will you take away from this session?</a:t>
            </a:r>
          </a:p>
          <a:p>
            <a:pPr marL="285750" indent="-285750">
              <a:buFont typeface="Arial" panose="020B0604020202020204" pitchFamily="34" charset="0"/>
              <a:buChar char="•"/>
            </a:pPr>
            <a:endParaRPr lang="en-US" sz="1400" dirty="0">
              <a:solidFill>
                <a:srgbClr val="414954"/>
              </a:solidFill>
              <a:latin typeface="+mj-lt"/>
            </a:endParaRPr>
          </a:p>
          <a:p>
            <a:pPr marL="285750" indent="-285750">
              <a:buFont typeface="Arial" panose="020B0604020202020204" pitchFamily="34" charset="0"/>
              <a:buChar char="•"/>
            </a:pPr>
            <a:r>
              <a:rPr lang="en-US" sz="1400" dirty="0">
                <a:solidFill>
                  <a:srgbClr val="414954"/>
                </a:solidFill>
                <a:latin typeface="+mj-lt"/>
              </a:rPr>
              <a:t>What actions will you take in the </a:t>
            </a:r>
            <a:r>
              <a:rPr lang="en-GB" sz="1400" dirty="0" smtClean="0">
                <a:solidFill>
                  <a:srgbClr val="414954"/>
                </a:solidFill>
                <a:latin typeface="+mj-lt"/>
              </a:rPr>
              <a:t>next </a:t>
            </a:r>
            <a:r>
              <a:rPr lang="en-GB" sz="1400" dirty="0">
                <a:solidFill>
                  <a:srgbClr val="414954"/>
                </a:solidFill>
                <a:latin typeface="+mj-lt"/>
              </a:rPr>
              <a:t>six months to help you in your progression towards being a highly effective middle leader?</a:t>
            </a:r>
          </a:p>
        </p:txBody>
      </p:sp>
    </p:spTree>
    <p:extLst>
      <p:ext uri="{BB962C8B-B14F-4D97-AF65-F5344CB8AC3E}">
        <p14:creationId xmlns:p14="http://schemas.microsoft.com/office/powerpoint/2010/main" val="1511449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 final quote and speech</a:t>
            </a:r>
            <a:endParaRPr lang="en-GB" dirty="0"/>
          </a:p>
        </p:txBody>
      </p:sp>
      <p:sp>
        <p:nvSpPr>
          <p:cNvPr id="3" name="Content Placeholder 2"/>
          <p:cNvSpPr>
            <a:spLocks noGrp="1"/>
          </p:cNvSpPr>
          <p:nvPr>
            <p:ph sz="quarter" idx="10"/>
          </p:nvPr>
        </p:nvSpPr>
        <p:spPr/>
        <p:txBody>
          <a:bodyPr/>
          <a:lstStyle/>
          <a:p>
            <a:pPr marL="0" indent="0">
              <a:buNone/>
            </a:pPr>
            <a:r>
              <a:rPr lang="en-GB" i="1" dirty="0"/>
              <a:t>“The role of middle managers is crucial to the steady and sustained improvement of schools. The </a:t>
            </a:r>
            <a:r>
              <a:rPr lang="en-GB" i="1" dirty="0" err="1"/>
              <a:t>Headteachers</a:t>
            </a:r>
            <a:r>
              <a:rPr lang="en-GB" i="1" dirty="0"/>
              <a:t> and senior managers provide the vision but middle managers effect the long-term changes, which will raise standards and improve the quality of education.”  </a:t>
            </a:r>
            <a:endParaRPr lang="en-GB" dirty="0"/>
          </a:p>
          <a:p>
            <a:pPr marL="0" indent="0">
              <a:buNone/>
            </a:pPr>
            <a:r>
              <a:rPr lang="en-GB" b="1" dirty="0"/>
              <a:t>Ofsted</a:t>
            </a:r>
          </a:p>
          <a:p>
            <a:pPr marL="0" indent="0">
              <a:buNone/>
            </a:pPr>
            <a:endParaRPr lang="en-GB" b="1" dirty="0"/>
          </a:p>
          <a:p>
            <a:pPr marL="0" indent="0">
              <a:buNone/>
            </a:pPr>
            <a:r>
              <a:rPr lang="en-GB" b="1" dirty="0"/>
              <a:t>Further reading:</a:t>
            </a:r>
          </a:p>
          <a:p>
            <a:pPr marL="0" indent="0">
              <a:buNone/>
            </a:pPr>
            <a:r>
              <a:rPr lang="en-GB" dirty="0"/>
              <a:t>Speech by Sir Michael Wilshaw on the importance of middle leadership:</a:t>
            </a:r>
          </a:p>
          <a:p>
            <a:pPr marL="0" indent="0">
              <a:buNone/>
            </a:pPr>
            <a:r>
              <a:rPr lang="en-GB" dirty="0">
                <a:hlinkClick r:id="rId2"/>
              </a:rPr>
              <a:t>http://www.teachingleaders.org.uk/sir-michael-wilshaws-manifesto-for-middle-leadership-speech/</a:t>
            </a:r>
            <a:r>
              <a:rPr lang="en-GB" dirty="0"/>
              <a:t> </a:t>
            </a:r>
          </a:p>
          <a:p>
            <a:endParaRPr lang="en-GB" dirty="0"/>
          </a:p>
        </p:txBody>
      </p:sp>
    </p:spTree>
    <p:extLst>
      <p:ext uri="{BB962C8B-B14F-4D97-AF65-F5344CB8AC3E}">
        <p14:creationId xmlns:p14="http://schemas.microsoft.com/office/powerpoint/2010/main" val="1268447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000" y="860400"/>
            <a:ext cx="6192000" cy="579600"/>
          </a:xfrm>
        </p:spPr>
        <p:txBody>
          <a:bodyPr/>
          <a:lstStyle/>
          <a:p>
            <a:r>
              <a:rPr lang="en-GB" dirty="0" smtClean="0">
                <a:uFill>
                  <a:solidFill>
                    <a:srgbClr val="007CA4"/>
                  </a:solidFill>
                </a:uFill>
                <a:sym typeface="Arial"/>
              </a:rPr>
              <a:t>Teaching </a:t>
            </a:r>
            <a:r>
              <a:rPr lang="en-GB" dirty="0" smtClean="0">
                <a:uFill>
                  <a:solidFill>
                    <a:srgbClr val="007CA4"/>
                  </a:solidFill>
                </a:uFill>
                <a:sym typeface="Arial"/>
              </a:rPr>
              <a:t>leaders</a:t>
            </a:r>
            <a:r>
              <a:rPr lang="en-GB" dirty="0" smtClean="0">
                <a:uFill>
                  <a:solidFill>
                    <a:srgbClr val="007CA4"/>
                  </a:solidFill>
                </a:uFill>
                <a:sym typeface="Arial"/>
              </a:rPr>
              <a:t>’ </a:t>
            </a:r>
            <a:r>
              <a:rPr lang="en-GB" dirty="0" smtClean="0">
                <a:uFill>
                  <a:solidFill>
                    <a:srgbClr val="007CA4"/>
                  </a:solidFill>
                </a:uFill>
                <a:sym typeface="Arial"/>
              </a:rPr>
              <a:t>mission </a:t>
            </a:r>
            <a:r>
              <a:rPr lang="en-GB" dirty="0" smtClean="0">
                <a:uFill>
                  <a:solidFill>
                    <a:srgbClr val="007CA4"/>
                  </a:solidFill>
                </a:uFill>
                <a:sym typeface="Arial"/>
              </a:rPr>
              <a:t>&amp; </a:t>
            </a:r>
            <a:r>
              <a:rPr lang="en-GB" dirty="0" smtClean="0">
                <a:uFill>
                  <a:solidFill>
                    <a:srgbClr val="007CA4"/>
                  </a:solidFill>
                </a:uFill>
                <a:sym typeface="Arial"/>
              </a:rPr>
              <a:t>vision</a:t>
            </a:r>
            <a:endParaRPr lang="en-GB" dirty="0"/>
          </a:p>
        </p:txBody>
      </p:sp>
      <p:sp>
        <p:nvSpPr>
          <p:cNvPr id="3" name="Content Placeholder 2"/>
          <p:cNvSpPr txBox="1">
            <a:spLocks/>
          </p:cNvSpPr>
          <p:nvPr/>
        </p:nvSpPr>
        <p:spPr>
          <a:xfrm>
            <a:off x="755575" y="1602000"/>
            <a:ext cx="7848873" cy="4525963"/>
          </a:xfrm>
          <a:prstGeom prst="rect">
            <a:avLst/>
          </a:prstGeom>
        </p:spPr>
        <p:txBody>
          <a:bodyPr vert="horz" lIns="91440" tIns="45720" rIns="91440" bIns="45720" rtlCol="0">
            <a:normAutofit/>
          </a:bodyPr>
          <a:lstStyle/>
          <a:p>
            <a:pPr marL="266700" marR="0" lvl="0" indent="-266700" algn="l" defTabSz="914400" rtl="0" eaLnBrk="1" fontAlgn="auto" latinLnBrk="0" hangingPunct="1">
              <a:lnSpc>
                <a:spcPct val="100000"/>
              </a:lnSpc>
              <a:spcBef>
                <a:spcPts val="0"/>
              </a:spcBef>
              <a:spcAft>
                <a:spcPts val="1400"/>
              </a:spcAft>
              <a:buClr>
                <a:srgbClr val="414B54"/>
              </a:buClr>
              <a:buSzPct val="80000"/>
              <a:buFont typeface="Wingdings" pitchFamily="2" charset="2"/>
              <a:buNone/>
              <a:tabLst/>
              <a:defRPr/>
            </a:pPr>
            <a:endParaRPr kumimoji="0" lang="en-GB" sz="1400" b="0" i="0" u="none" strike="noStrike" kern="1200" cap="none" spc="0" normalizeH="0" baseline="0" noProof="0" dirty="0" smtClean="0">
              <a:ln>
                <a:noFill/>
              </a:ln>
              <a:solidFill>
                <a:srgbClr val="414954"/>
              </a:solidFill>
              <a:effectLst/>
              <a:uLnTx/>
              <a:uFillTx/>
              <a:latin typeface="Trebuchet MS" pitchFamily="34" charset="0"/>
              <a:ea typeface="+mn-ea"/>
              <a:cs typeface="+mn-cs"/>
            </a:endParaRPr>
          </a:p>
        </p:txBody>
      </p:sp>
      <p:sp>
        <p:nvSpPr>
          <p:cNvPr id="4" name="Content Placeholder 2"/>
          <p:cNvSpPr>
            <a:spLocks noGrp="1"/>
          </p:cNvSpPr>
          <p:nvPr>
            <p:ph idx="4294967295"/>
          </p:nvPr>
        </p:nvSpPr>
        <p:spPr>
          <a:xfrm>
            <a:off x="2631779" y="1446932"/>
            <a:ext cx="6012000" cy="2774156"/>
          </a:xfrm>
          <a:prstGeom prst="rect">
            <a:avLst/>
          </a:prstGeom>
        </p:spPr>
        <p:txBody>
          <a:bodyPr anchor="ctr">
            <a:noAutofit/>
          </a:bodyPr>
          <a:lstStyle/>
          <a:p>
            <a:pPr marL="0" indent="0" algn="just">
              <a:buNone/>
            </a:pPr>
            <a:r>
              <a:rPr lang="en-US" dirty="0" smtClean="0"/>
              <a:t>Teaching Leaders’ vision is of a better society: one where life chances are not predetermined by social class, nor shackled by educational disadvantage. In the belief that children’s success at school can be driven not by social background but by the quality and kind of education they receive, we want to strengthen the capacity of those who lead teaching and learning closest to the action on the front line of challenging schools: middle leaders.</a:t>
            </a:r>
          </a:p>
        </p:txBody>
      </p:sp>
      <p:sp>
        <p:nvSpPr>
          <p:cNvPr id="5" name="Rounded Rectangle 5"/>
          <p:cNvSpPr>
            <a:spLocks noChangeArrowheads="1"/>
          </p:cNvSpPr>
          <p:nvPr/>
        </p:nvSpPr>
        <p:spPr bwMode="auto">
          <a:xfrm>
            <a:off x="588284" y="1659538"/>
            <a:ext cx="1854200" cy="2357437"/>
          </a:xfrm>
          <a:prstGeom prst="roundRect">
            <a:avLst>
              <a:gd name="adj" fmla="val 7763"/>
            </a:avLst>
          </a:prstGeom>
          <a:solidFill>
            <a:srgbClr val="009AA6"/>
          </a:solidFill>
          <a:ln w="9525" algn="ctr">
            <a:solidFill>
              <a:srgbClr val="00969C"/>
            </a:solidFill>
            <a:round/>
            <a:headEnd/>
            <a:tailEnd/>
          </a:ln>
        </p:spPr>
        <p:txBody>
          <a:bodyPr anchor="ctr"/>
          <a:lstStyle/>
          <a:p>
            <a:pPr algn="ctr" fontAlgn="auto">
              <a:spcBef>
                <a:spcPts val="0"/>
              </a:spcBef>
              <a:spcAft>
                <a:spcPts val="0"/>
              </a:spcAft>
              <a:defRPr/>
            </a:pPr>
            <a:r>
              <a:rPr lang="en-US" sz="2000" b="1" kern="0" dirty="0">
                <a:solidFill>
                  <a:srgbClr val="FFFFFF"/>
                </a:solidFill>
                <a:latin typeface="Helvetica Neue"/>
                <a:ea typeface="ＭＳ Ｐゴシック" pitchFamily="-80" charset="-128"/>
              </a:rPr>
              <a:t>Our Vision</a:t>
            </a:r>
            <a:endParaRPr lang="en-GB" sz="2000" b="1" kern="0" dirty="0">
              <a:solidFill>
                <a:srgbClr val="FFFFFF"/>
              </a:solidFill>
              <a:latin typeface="Helvetica Neue"/>
              <a:ea typeface="ＭＳ Ｐゴシック" pitchFamily="-80" charset="-128"/>
            </a:endParaRPr>
          </a:p>
        </p:txBody>
      </p:sp>
      <p:sp>
        <p:nvSpPr>
          <p:cNvPr id="6" name="Rounded Rectangle 5"/>
          <p:cNvSpPr>
            <a:spLocks noChangeArrowheads="1"/>
          </p:cNvSpPr>
          <p:nvPr/>
        </p:nvSpPr>
        <p:spPr bwMode="auto">
          <a:xfrm>
            <a:off x="588284" y="4827712"/>
            <a:ext cx="1854200" cy="1000125"/>
          </a:xfrm>
          <a:prstGeom prst="roundRect">
            <a:avLst>
              <a:gd name="adj" fmla="val 16667"/>
            </a:avLst>
          </a:prstGeom>
          <a:solidFill>
            <a:srgbClr val="009AA6"/>
          </a:solidFill>
          <a:ln w="9525" algn="ctr">
            <a:solidFill>
              <a:srgbClr val="00969C"/>
            </a:solidFill>
            <a:round/>
            <a:headEnd/>
            <a:tailEnd/>
          </a:ln>
        </p:spPr>
        <p:txBody>
          <a:bodyPr anchor="ctr"/>
          <a:lstStyle/>
          <a:p>
            <a:pPr algn="ctr" fontAlgn="auto">
              <a:spcBef>
                <a:spcPts val="0"/>
              </a:spcBef>
              <a:spcAft>
                <a:spcPts val="0"/>
              </a:spcAft>
              <a:defRPr/>
            </a:pPr>
            <a:r>
              <a:rPr lang="en-US" sz="2000" b="1" kern="0" dirty="0">
                <a:solidFill>
                  <a:srgbClr val="FFFFFF"/>
                </a:solidFill>
                <a:latin typeface="Helvetica Neue"/>
                <a:ea typeface="ＭＳ Ｐゴシック" pitchFamily="-80" charset="-128"/>
              </a:rPr>
              <a:t>Our Mission</a:t>
            </a:r>
            <a:endParaRPr lang="en-GB" sz="2000" b="1" kern="0" dirty="0">
              <a:solidFill>
                <a:srgbClr val="FFFFFF"/>
              </a:solidFill>
              <a:latin typeface="Helvetica Neue"/>
              <a:ea typeface="ＭＳ Ｐゴシック" pitchFamily="-80" charset="-128"/>
            </a:endParaRPr>
          </a:p>
        </p:txBody>
      </p:sp>
      <p:sp>
        <p:nvSpPr>
          <p:cNvPr id="7" name="Content Placeholder 2"/>
          <p:cNvSpPr txBox="1">
            <a:spLocks/>
          </p:cNvSpPr>
          <p:nvPr/>
        </p:nvSpPr>
        <p:spPr bwMode="auto">
          <a:xfrm>
            <a:off x="2631779" y="4653136"/>
            <a:ext cx="6012000" cy="1311910"/>
          </a:xfrm>
          <a:prstGeom prst="rect">
            <a:avLst/>
          </a:prstGeom>
          <a:noFill/>
          <a:ln w="9525">
            <a:noFill/>
            <a:miter lim="800000"/>
            <a:headEnd/>
            <a:tailEnd/>
          </a:ln>
        </p:spPr>
        <p:txBody>
          <a:bodyPr anchor="ctr"/>
          <a:lstStyle/>
          <a:p>
            <a:pPr algn="just" eaLnBrk="0" hangingPunct="0">
              <a:lnSpc>
                <a:spcPts val="2200"/>
              </a:lnSpc>
              <a:spcBef>
                <a:spcPct val="50000"/>
              </a:spcBef>
              <a:defRPr/>
            </a:pPr>
            <a:r>
              <a:rPr lang="en-US" sz="1400" kern="0" dirty="0">
                <a:solidFill>
                  <a:srgbClr val="3D4F5B"/>
                </a:solidFill>
                <a:latin typeface="+mj-lt"/>
                <a:cs typeface="Osaka" charset="0"/>
              </a:rPr>
              <a:t>Teaching Leaders’ mission is to address educational disadvantage by growing a movement of outstanding middle leaders in </a:t>
            </a:r>
            <a:r>
              <a:rPr lang="en-US" sz="1400" kern="0" dirty="0">
                <a:solidFill>
                  <a:srgbClr val="3D4F5B"/>
                </a:solidFill>
                <a:latin typeface="Trebuchet MS" panose="020B0603020202020204" pitchFamily="34" charset="0"/>
                <a:cs typeface="Osaka" charset="0"/>
              </a:rPr>
              <a:t>challenging</a:t>
            </a:r>
            <a:r>
              <a:rPr lang="en-US" sz="1400" kern="0" dirty="0">
                <a:solidFill>
                  <a:srgbClr val="3D4F5B"/>
                </a:solidFill>
                <a:latin typeface="+mj-lt"/>
                <a:cs typeface="Osaka" charset="0"/>
              </a:rPr>
              <a:t> schools.</a:t>
            </a:r>
            <a:endParaRPr lang="en-GB" sz="1400" kern="0" dirty="0">
              <a:solidFill>
                <a:srgbClr val="3D4F5B"/>
              </a:solidFill>
              <a:latin typeface="+mj-lt"/>
              <a:cs typeface="Osaka"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30187" y="2780928"/>
            <a:ext cx="8683625" cy="1728192"/>
          </a:xfrm>
          <a:prstGeom prst="rect">
            <a:avLst/>
          </a:prstGeom>
        </p:spPr>
        <p:txBody>
          <a:bodyPr/>
          <a:lstStyle/>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r>
              <a:rPr kumimoji="0" lang="en-GB" sz="1400" b="0" i="0" u="none" strike="noStrike" kern="1200" cap="none" spc="0" normalizeH="0" baseline="0" noProof="0" dirty="0" smtClean="0">
                <a:ln>
                  <a:noFill/>
                </a:ln>
                <a:solidFill>
                  <a:srgbClr val="414954"/>
                </a:solidFill>
                <a:effectLst/>
                <a:uLnTx/>
                <a:uFillTx/>
                <a:latin typeface="Trebuchet MS" pitchFamily="34" charset="0"/>
                <a:ea typeface="+mn-ea"/>
                <a:cs typeface="+mn-cs"/>
              </a:rPr>
              <a:t>Find </a:t>
            </a:r>
            <a:r>
              <a:rPr kumimoji="0" lang="en-GB" sz="1400" b="0" i="0" u="none" strike="noStrike" kern="1200" cap="none" spc="0" normalizeH="0" baseline="0" noProof="0" dirty="0" smtClean="0">
                <a:ln>
                  <a:noFill/>
                </a:ln>
                <a:solidFill>
                  <a:srgbClr val="414954"/>
                </a:solidFill>
                <a:effectLst/>
                <a:uLnTx/>
                <a:uFillTx/>
                <a:latin typeface="Trebuchet MS" pitchFamily="34" charset="0"/>
                <a:ea typeface="+mn-ea"/>
                <a:cs typeface="+mn-cs"/>
              </a:rPr>
              <a:t>more resources at </a:t>
            </a:r>
          </a:p>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r>
              <a:rPr lang="en-GB" sz="1400" kern="1200" dirty="0">
                <a:solidFill>
                  <a:srgbClr val="399DDC"/>
                </a:solidFill>
                <a:uFillTx/>
                <a:latin typeface="Trebuchet MS" pitchFamily="34" charset="0"/>
                <a:hlinkClick r:id="rId2"/>
              </a:rPr>
              <a:t>http://</a:t>
            </a:r>
            <a:r>
              <a:rPr lang="en-GB" sz="1400" kern="1200" dirty="0" smtClean="0">
                <a:solidFill>
                  <a:srgbClr val="399DDC"/>
                </a:solidFill>
                <a:uFillTx/>
                <a:latin typeface="Trebuchet MS" pitchFamily="34" charset="0"/>
                <a:hlinkClick r:id="rId2"/>
              </a:rPr>
              <a:t>www.optimus-education.com/knowledge-centre/leadership-governance</a:t>
            </a:r>
            <a:endParaRPr lang="en-GB" sz="1400" kern="1200" dirty="0" smtClean="0">
              <a:solidFill>
                <a:srgbClr val="399DDC"/>
              </a:solidFill>
              <a:uFillTx/>
              <a:latin typeface="Trebuchet MS" pitchFamily="34" charset="0"/>
            </a:endParaRPr>
          </a:p>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r>
              <a:rPr kumimoji="0" lang="en-GB" sz="1400" b="0" i="0" u="none" strike="noStrike" kern="1200" cap="none" spc="0" normalizeH="0" baseline="0" noProof="0" dirty="0" smtClean="0">
                <a:ln>
                  <a:noFill/>
                </a:ln>
                <a:solidFill>
                  <a:srgbClr val="414954"/>
                </a:solidFill>
                <a:effectLst/>
                <a:uLnTx/>
                <a:uFillTx/>
                <a:latin typeface="Trebuchet MS" pitchFamily="34" charset="0"/>
                <a:ea typeface="+mn-ea"/>
                <a:cs typeface="+mn-cs"/>
              </a:rPr>
              <a:t>Follow </a:t>
            </a:r>
            <a:r>
              <a:rPr kumimoji="0" lang="en-GB" sz="1400" b="0" i="0" u="none" strike="noStrike" kern="1200" cap="none" spc="0" normalizeH="0" baseline="0" noProof="0" dirty="0" smtClean="0">
                <a:ln>
                  <a:noFill/>
                </a:ln>
                <a:solidFill>
                  <a:srgbClr val="414954"/>
                </a:solidFill>
                <a:effectLst/>
                <a:uLnTx/>
                <a:uFillTx/>
                <a:latin typeface="Trebuchet MS" pitchFamily="34" charset="0"/>
                <a:ea typeface="+mn-ea"/>
                <a:cs typeface="+mn-cs"/>
              </a:rPr>
              <a:t>us </a:t>
            </a:r>
          </a:p>
          <a:p>
            <a:pPr marL="342900" marR="0" lvl="0" indent="-342900" algn="ctr" defTabSz="914400" rtl="0" eaLnBrk="1" fontAlgn="auto" latinLnBrk="0" hangingPunct="1">
              <a:lnSpc>
                <a:spcPct val="100000"/>
              </a:lnSpc>
              <a:spcBef>
                <a:spcPts val="0"/>
              </a:spcBef>
              <a:spcAft>
                <a:spcPts val="1400"/>
              </a:spcAft>
              <a:buClr>
                <a:srgbClr val="414954"/>
              </a:buClr>
              <a:buSzPct val="80000"/>
              <a:buFont typeface="Wingdings" pitchFamily="2" charset="2"/>
              <a:buNone/>
              <a:tabLst/>
              <a:defRPr/>
            </a:pPr>
            <a:r>
              <a:rPr lang="en-GB" sz="1400" kern="1200" dirty="0">
                <a:solidFill>
                  <a:srgbClr val="414954"/>
                </a:solidFill>
                <a:uFillTx/>
                <a:latin typeface="Trebuchet MS" pitchFamily="34" charset="0"/>
                <a:hlinkClick r:id="rId3"/>
              </a:rPr>
              <a:t>@</a:t>
            </a:r>
            <a:r>
              <a:rPr lang="en-GB" sz="1400" kern="1200" dirty="0" err="1">
                <a:solidFill>
                  <a:srgbClr val="414954"/>
                </a:solidFill>
                <a:uFillTx/>
                <a:latin typeface="Trebuchet MS" pitchFamily="34" charset="0"/>
                <a:hlinkClick r:id="rId3"/>
              </a:rPr>
              <a:t>LeadershipOE</a:t>
            </a:r>
            <a:endParaRPr kumimoji="0" lang="en-GB" sz="1400" b="0" i="0" u="none" strike="noStrike" kern="1200" cap="none" spc="0" normalizeH="0" baseline="0" noProof="0" dirty="0">
              <a:ln>
                <a:noFill/>
              </a:ln>
              <a:solidFill>
                <a:srgbClr val="414954"/>
              </a:solidFill>
              <a:effectLst/>
              <a:uLnTx/>
              <a:uFillTx/>
              <a:latin typeface="Trebuchet MS" pitchFamily="34" charset="0"/>
              <a:ea typeface="+mn-ea"/>
              <a:cs typeface="+mn-cs"/>
            </a:endParaRPr>
          </a:p>
        </p:txBody>
      </p:sp>
      <p:sp>
        <p:nvSpPr>
          <p:cNvPr id="6" name="Rectangle 5"/>
          <p:cNvSpPr/>
          <p:nvPr/>
        </p:nvSpPr>
        <p:spPr>
          <a:xfrm>
            <a:off x="0" y="2060848"/>
            <a:ext cx="9144000" cy="400110"/>
          </a:xfrm>
          <a:prstGeom prst="rect">
            <a:avLst/>
          </a:prstGeom>
        </p:spPr>
        <p:txBody>
          <a:bodyPr wrap="square">
            <a:spAutoFit/>
          </a:bodyPr>
          <a:lstStyle/>
          <a:p>
            <a:pPr algn="ctr">
              <a:buNone/>
            </a:pPr>
            <a:r>
              <a:rPr lang="en-GB" sz="2000" b="1" spc="300" dirty="0" smtClean="0">
                <a:solidFill>
                  <a:srgbClr val="414954"/>
                </a:solidFill>
                <a:latin typeface="Trebuchet MS"/>
                <a:cs typeface="Trebuchet MS"/>
              </a:rPr>
              <a:t>Questions &amp; Answers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4" name="Content Placeholder 2"/>
          <p:cNvSpPr>
            <a:spLocks noGrp="1"/>
          </p:cNvSpPr>
          <p:nvPr>
            <p:ph sz="quarter" idx="10"/>
          </p:nvPr>
        </p:nvSpPr>
        <p:spPr>
          <a:xfrm>
            <a:off x="756000" y="1844824"/>
            <a:ext cx="7705725" cy="4032250"/>
          </a:xfrm>
        </p:spPr>
        <p:txBody>
          <a:bodyPr>
            <a:normAutofit/>
          </a:bodyPr>
          <a:lstStyle/>
          <a:p>
            <a:pPr marL="0" indent="0">
              <a:buNone/>
            </a:pPr>
            <a:r>
              <a:rPr lang="en-US" dirty="0" smtClean="0"/>
              <a:t>What </a:t>
            </a:r>
            <a:r>
              <a:rPr lang="en-US" dirty="0" smtClean="0"/>
              <a:t>makes </a:t>
            </a:r>
            <a:r>
              <a:rPr lang="en-US" dirty="0" smtClean="0"/>
              <a:t>an </a:t>
            </a:r>
            <a:r>
              <a:rPr lang="en-US" dirty="0" smtClean="0"/>
              <a:t>outstanding </a:t>
            </a:r>
            <a:r>
              <a:rPr lang="en-US" dirty="0"/>
              <a:t>m</a:t>
            </a:r>
            <a:r>
              <a:rPr lang="en-US" dirty="0" smtClean="0"/>
              <a:t>iddle </a:t>
            </a:r>
            <a:r>
              <a:rPr lang="en-US" dirty="0" smtClean="0"/>
              <a:t>l</a:t>
            </a:r>
            <a:r>
              <a:rPr lang="en-US" dirty="0" smtClean="0"/>
              <a:t>eader - </a:t>
            </a:r>
            <a:r>
              <a:rPr lang="en-US" dirty="0"/>
              <a:t>a</a:t>
            </a:r>
            <a:r>
              <a:rPr lang="en-US" dirty="0" smtClean="0"/>
              <a:t>n </a:t>
            </a:r>
            <a:r>
              <a:rPr lang="en-US" dirty="0" smtClean="0"/>
              <a:t>opportunity to learn and reflect upon and develop your understanding of: </a:t>
            </a:r>
          </a:p>
          <a:p>
            <a:pPr marL="685800" lvl="1">
              <a:buFont typeface="Arial" panose="020B0604020202020204" pitchFamily="34" charset="0"/>
              <a:buChar char="•"/>
            </a:pPr>
            <a:r>
              <a:rPr lang="en-US" dirty="0" smtClean="0"/>
              <a:t>key </a:t>
            </a:r>
            <a:r>
              <a:rPr lang="en-US" dirty="0"/>
              <a:t>characteristics of great leaders</a:t>
            </a:r>
          </a:p>
          <a:p>
            <a:pPr marL="685800" lvl="1">
              <a:buFont typeface="Arial" panose="020B0604020202020204" pitchFamily="34" charset="0"/>
              <a:buChar char="•"/>
            </a:pPr>
            <a:r>
              <a:rPr lang="en-GB" dirty="0"/>
              <a:t>models of effective middle leadership in schools</a:t>
            </a:r>
          </a:p>
          <a:p>
            <a:pPr marL="685800" lvl="1">
              <a:buFont typeface="Arial" panose="020B0604020202020204" pitchFamily="34" charset="0"/>
              <a:buChar char="•"/>
            </a:pPr>
            <a:r>
              <a:rPr lang="en-GB" dirty="0"/>
              <a:t>what middle leaders are accountable for and the professional characteristics they should display</a:t>
            </a:r>
          </a:p>
          <a:p>
            <a:pPr marL="685800" lvl="1">
              <a:buFont typeface="Arial" panose="020B0604020202020204" pitchFamily="34" charset="0"/>
              <a:buChar char="•"/>
            </a:pPr>
            <a:r>
              <a:rPr lang="en-GB" dirty="0"/>
              <a:t>w</a:t>
            </a:r>
            <a:r>
              <a:rPr lang="en-GB" dirty="0" smtClean="0"/>
              <a:t>hy </a:t>
            </a:r>
            <a:r>
              <a:rPr lang="en-GB" dirty="0"/>
              <a:t>it is important to create a vision for your area of responsibility as a middle </a:t>
            </a:r>
            <a:r>
              <a:rPr lang="en-GB" dirty="0" smtClean="0"/>
              <a:t>leader. </a:t>
            </a:r>
            <a:endParaRPr lang="en-GB" dirty="0"/>
          </a:p>
          <a:p>
            <a:pPr marL="0" lvl="0" indent="0">
              <a:buNone/>
            </a:pPr>
            <a:endParaRPr lang="en-GB" sz="2900" dirty="0" smtClean="0"/>
          </a:p>
          <a:p>
            <a:pPr lvl="0">
              <a:buFont typeface="Wingdings" panose="05000000000000000000" pitchFamily="2" charset="2"/>
              <a:buChar char="§"/>
            </a:pPr>
            <a:endParaRPr lang="en-GB" sz="2900" dirty="0"/>
          </a:p>
          <a:p>
            <a:endParaRPr lang="en-GB" sz="2000" dirty="0" smtClean="0"/>
          </a:p>
          <a:p>
            <a:pPr eaLnBrk="1" hangingPunct="1">
              <a:buFont typeface="Times" charset="0"/>
              <a:buNone/>
            </a:pPr>
            <a:endParaRPr lang="en-US" sz="2000" dirty="0" smtClean="0"/>
          </a:p>
          <a:p>
            <a:pPr eaLnBrk="1" hangingPunct="1"/>
            <a:endParaRPr lang="en-GB" sz="2000" dirty="0" smtClean="0"/>
          </a:p>
        </p:txBody>
      </p:sp>
    </p:spTree>
    <p:extLst>
      <p:ext uri="{BB962C8B-B14F-4D97-AF65-F5344CB8AC3E}">
        <p14:creationId xmlns:p14="http://schemas.microsoft.com/office/powerpoint/2010/main" val="3661491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
          <p:cNvSpPr>
            <a:spLocks noGrp="1"/>
          </p:cNvSpPr>
          <p:nvPr>
            <p:ph sz="half" idx="4294967295"/>
          </p:nvPr>
        </p:nvSpPr>
        <p:spPr>
          <a:xfrm>
            <a:off x="1115616" y="1674676"/>
            <a:ext cx="4038600" cy="4876800"/>
          </a:xfrm>
          <a:prstGeom prst="rect">
            <a:avLst/>
          </a:prstGeom>
        </p:spPr>
        <p:txBody>
          <a:bodyPr/>
          <a:lstStyle/>
          <a:p>
            <a:pPr marL="0" indent="0">
              <a:buNone/>
            </a:pPr>
            <a:r>
              <a:rPr lang="en-GB" sz="2400" dirty="0"/>
              <a:t>Mahatma </a:t>
            </a:r>
            <a:r>
              <a:rPr lang="en-GB" sz="2400" dirty="0" smtClean="0"/>
              <a:t>Gandhi</a:t>
            </a:r>
          </a:p>
          <a:p>
            <a:endParaRPr lang="en-GB" sz="2400" dirty="0"/>
          </a:p>
          <a:p>
            <a:endParaRPr lang="en-GB" sz="2400" dirty="0" smtClean="0"/>
          </a:p>
          <a:p>
            <a:endParaRPr lang="en-GB" dirty="0"/>
          </a:p>
        </p:txBody>
      </p:sp>
      <p:pic>
        <p:nvPicPr>
          <p:cNvPr id="18" name="Picture 2" descr="C:\Users\Toshiba\Pictures\ghandi-pic-getty-839639890.jpg"/>
          <p:cNvPicPr>
            <a:picLocks noChangeAspect="1" noChangeArrowheads="1"/>
          </p:cNvPicPr>
          <p:nvPr/>
        </p:nvPicPr>
        <p:blipFill>
          <a:blip r:embed="rId2" cstate="print"/>
          <a:srcRect/>
          <a:stretch>
            <a:fillRect/>
          </a:stretch>
        </p:blipFill>
        <p:spPr>
          <a:xfrm>
            <a:off x="683568" y="2276872"/>
            <a:ext cx="3475967" cy="3672408"/>
          </a:xfrm>
          <a:prstGeom prst="rect">
            <a:avLst/>
          </a:prstGeom>
        </p:spPr>
      </p:pic>
      <p:pic>
        <p:nvPicPr>
          <p:cNvPr id="19" name="Picture 2" descr="C:\Users\Toshiba\Pictures\Barack%20Obama%20Capitol.jpg"/>
          <p:cNvPicPr>
            <a:picLocks noGrp="1" noChangeAspect="1" noChangeArrowheads="1"/>
          </p:cNvPicPr>
          <p:nvPr>
            <p:ph sz="half" idx="4294967295"/>
          </p:nvPr>
        </p:nvPicPr>
        <p:blipFill>
          <a:blip r:embed="rId3" cstate="print"/>
          <a:srcRect/>
          <a:stretch>
            <a:fillRect/>
          </a:stretch>
        </p:blipFill>
        <p:spPr>
          <a:xfrm>
            <a:off x="4427984" y="2282155"/>
            <a:ext cx="2933700" cy="3667125"/>
          </a:xfrm>
          <a:prstGeom prst="rect">
            <a:avLst/>
          </a:prstGeom>
        </p:spPr>
      </p:pic>
      <p:sp>
        <p:nvSpPr>
          <p:cNvPr id="20" name="Rectangle 19"/>
          <p:cNvSpPr/>
          <p:nvPr/>
        </p:nvSpPr>
        <p:spPr>
          <a:xfrm>
            <a:off x="4283968" y="1671191"/>
            <a:ext cx="2946400" cy="461665"/>
          </a:xfrm>
          <a:prstGeom prst="rect">
            <a:avLst/>
          </a:prstGeom>
        </p:spPr>
        <p:txBody>
          <a:bodyPr wrap="square">
            <a:spAutoFit/>
          </a:bodyPr>
          <a:lstStyle/>
          <a:p>
            <a:pPr algn="ctr"/>
            <a:r>
              <a:rPr lang="en-GB" sz="2400" dirty="0" smtClean="0">
                <a:solidFill>
                  <a:srgbClr val="414954"/>
                </a:solidFill>
                <a:latin typeface="Helvetica Neue"/>
              </a:rPr>
              <a:t>  Barack </a:t>
            </a:r>
            <a:r>
              <a:rPr lang="en-GB" sz="2400" dirty="0">
                <a:solidFill>
                  <a:srgbClr val="414954"/>
                </a:solidFill>
                <a:latin typeface="Helvetica Neue"/>
              </a:rPr>
              <a:t>Obama</a:t>
            </a:r>
          </a:p>
        </p:txBody>
      </p:sp>
    </p:spTree>
    <p:extLst>
      <p:ext uri="{BB962C8B-B14F-4D97-AF65-F5344CB8AC3E}">
        <p14:creationId xmlns:p14="http://schemas.microsoft.com/office/powerpoint/2010/main" val="3631529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web-maggie2.jpg"/>
          <p:cNvPicPr>
            <a:picLocks noChangeAspect="1"/>
          </p:cNvPicPr>
          <p:nvPr/>
        </p:nvPicPr>
        <p:blipFill>
          <a:blip r:embed="rId2" cstate="print"/>
          <a:srcRect/>
          <a:stretch>
            <a:fillRect/>
          </a:stretch>
        </p:blipFill>
        <p:spPr bwMode="auto">
          <a:xfrm>
            <a:off x="586581" y="1788515"/>
            <a:ext cx="3449638" cy="4319587"/>
          </a:xfrm>
          <a:prstGeom prst="rect">
            <a:avLst/>
          </a:prstGeom>
          <a:noFill/>
          <a:ln w="9525">
            <a:noFill/>
            <a:miter lim="800000"/>
            <a:headEnd/>
            <a:tailEnd/>
          </a:ln>
        </p:spPr>
      </p:pic>
      <p:sp>
        <p:nvSpPr>
          <p:cNvPr id="5" name="Content Placeholder 1"/>
          <p:cNvSpPr>
            <a:spLocks noGrp="1"/>
          </p:cNvSpPr>
          <p:nvPr>
            <p:ph sz="half" idx="4294967295"/>
          </p:nvPr>
        </p:nvSpPr>
        <p:spPr>
          <a:xfrm>
            <a:off x="457200" y="1360512"/>
            <a:ext cx="4038600" cy="4876800"/>
          </a:xfrm>
          <a:prstGeom prst="rect">
            <a:avLst/>
          </a:prstGeom>
        </p:spPr>
        <p:txBody>
          <a:bodyPr/>
          <a:lstStyle/>
          <a:p>
            <a:pPr marL="0" indent="0">
              <a:buNone/>
            </a:pPr>
            <a:r>
              <a:rPr lang="en-GB" sz="2400" dirty="0" smtClean="0"/>
              <a:t>     Margaret </a:t>
            </a:r>
            <a:r>
              <a:rPr lang="en-GB" sz="2400" dirty="0"/>
              <a:t>Thatcher</a:t>
            </a:r>
          </a:p>
          <a:p>
            <a:endParaRPr lang="en-GB" dirty="0"/>
          </a:p>
        </p:txBody>
      </p:sp>
      <p:sp>
        <p:nvSpPr>
          <p:cNvPr id="6" name="Rectangle 5"/>
          <p:cNvSpPr/>
          <p:nvPr/>
        </p:nvSpPr>
        <p:spPr>
          <a:xfrm>
            <a:off x="6845289" y="1788515"/>
            <a:ext cx="1746175" cy="646331"/>
          </a:xfrm>
          <a:prstGeom prst="rect">
            <a:avLst/>
          </a:prstGeom>
        </p:spPr>
        <p:txBody>
          <a:bodyPr wrap="square">
            <a:spAutoFit/>
          </a:bodyPr>
          <a:lstStyle/>
          <a:p>
            <a:pPr algn="ctr" eaLnBrk="0" hangingPunct="0">
              <a:defRPr/>
            </a:pPr>
            <a:r>
              <a:rPr lang="en-GB" dirty="0" smtClean="0">
                <a:solidFill>
                  <a:srgbClr val="3D4F5B"/>
                </a:solidFill>
                <a:latin typeface="Baskerville Old Face" pitchFamily="18" charset="0"/>
                <a:ea typeface="ＭＳ Ｐゴシック" pitchFamily="-80" charset="-128"/>
              </a:rPr>
              <a:t>The lady is not for turning</a:t>
            </a:r>
            <a:endParaRPr lang="en-GB" dirty="0">
              <a:solidFill>
                <a:srgbClr val="3D4F5B"/>
              </a:solidFill>
              <a:latin typeface="Baskerville Old Face" pitchFamily="18" charset="0"/>
              <a:ea typeface="ＭＳ Ｐゴシック" pitchFamily="-80" charset="-128"/>
            </a:endParaRPr>
          </a:p>
        </p:txBody>
      </p:sp>
      <p:pic>
        <p:nvPicPr>
          <p:cNvPr id="7" name="Content Placeholder 6" descr="http://img.dailymail.co.uk/i/pix/2008/04_02/SUGAR0904_468x497.jpg"/>
          <p:cNvPicPr>
            <a:picLocks noGrp="1" noChangeAspect="1" noChangeArrowheads="1"/>
          </p:cNvPicPr>
          <p:nvPr>
            <p:ph sz="half" idx="4294967295"/>
          </p:nvPr>
        </p:nvPicPr>
        <p:blipFill>
          <a:blip r:embed="rId3" cstate="print"/>
          <a:srcRect/>
          <a:stretch>
            <a:fillRect/>
          </a:stretch>
        </p:blipFill>
        <p:spPr bwMode="auto">
          <a:xfrm>
            <a:off x="4552864" y="1776399"/>
            <a:ext cx="4038600" cy="4343817"/>
          </a:xfrm>
          <a:prstGeom prst="rect">
            <a:avLst/>
          </a:prstGeom>
          <a:noFill/>
          <a:ln w="9525">
            <a:noFill/>
            <a:miter lim="800000"/>
            <a:headEnd/>
            <a:tailEnd/>
          </a:ln>
        </p:spPr>
      </p:pic>
      <p:sp>
        <p:nvSpPr>
          <p:cNvPr id="8" name="Rectangle 7"/>
          <p:cNvSpPr/>
          <p:nvPr/>
        </p:nvSpPr>
        <p:spPr>
          <a:xfrm>
            <a:off x="4834418" y="1296072"/>
            <a:ext cx="3445981" cy="492443"/>
          </a:xfrm>
          <a:prstGeom prst="rect">
            <a:avLst/>
          </a:prstGeom>
        </p:spPr>
        <p:txBody>
          <a:bodyPr wrap="square">
            <a:spAutoFit/>
          </a:bodyPr>
          <a:lstStyle/>
          <a:p>
            <a:pPr algn="ctr"/>
            <a:r>
              <a:rPr lang="en-GB" sz="2600" dirty="0">
                <a:solidFill>
                  <a:srgbClr val="414954"/>
                </a:solidFill>
                <a:latin typeface="Helvetica Neue"/>
                <a:ea typeface="+mj-ea"/>
              </a:rPr>
              <a:t>Alan Sugar</a:t>
            </a:r>
            <a:endParaRPr lang="en-GB" dirty="0">
              <a:solidFill>
                <a:srgbClr val="414954"/>
              </a:solidFill>
            </a:endParaRPr>
          </a:p>
        </p:txBody>
      </p:sp>
    </p:spTree>
    <p:extLst>
      <p:ext uri="{BB962C8B-B14F-4D97-AF65-F5344CB8AC3E}">
        <p14:creationId xmlns:p14="http://schemas.microsoft.com/office/powerpoint/2010/main" val="411085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oshiba\Pictures\2008-04-dr-martin-luther-king-jr1.jpg"/>
          <p:cNvPicPr>
            <a:picLocks noGrp="1" noChangeAspect="1" noChangeArrowheads="1"/>
          </p:cNvPicPr>
          <p:nvPr>
            <p:ph sz="half" idx="4294967295"/>
          </p:nvPr>
        </p:nvPicPr>
        <p:blipFill>
          <a:blip r:embed="rId2" cstate="print"/>
          <a:stretch>
            <a:fillRect/>
          </a:stretch>
        </p:blipFill>
        <p:spPr>
          <a:xfrm>
            <a:off x="1193800" y="1970380"/>
            <a:ext cx="2968782" cy="4049420"/>
          </a:xfrm>
          <a:prstGeom prst="rect">
            <a:avLst/>
          </a:prstGeom>
        </p:spPr>
      </p:pic>
      <p:sp>
        <p:nvSpPr>
          <p:cNvPr id="5" name="Content Placeholder 2"/>
          <p:cNvSpPr>
            <a:spLocks noGrp="1"/>
          </p:cNvSpPr>
          <p:nvPr>
            <p:ph sz="half" idx="4294967295"/>
          </p:nvPr>
        </p:nvSpPr>
        <p:spPr>
          <a:xfrm>
            <a:off x="4648200" y="1219200"/>
            <a:ext cx="4038600" cy="4876800"/>
          </a:xfrm>
          <a:prstGeom prst="rect">
            <a:avLst/>
          </a:prstGeom>
        </p:spPr>
        <p:txBody>
          <a:bodyPr/>
          <a:lstStyle/>
          <a:p>
            <a:pPr marL="0" indent="0">
              <a:buNone/>
            </a:pPr>
            <a:r>
              <a:rPr lang="en-GB" sz="2400" dirty="0" smtClean="0"/>
              <a:t>           Steve </a:t>
            </a:r>
            <a:r>
              <a:rPr lang="en-GB" sz="2400" dirty="0"/>
              <a:t>Jobs</a:t>
            </a:r>
            <a:endParaRPr lang="en-GB" dirty="0" smtClean="0"/>
          </a:p>
          <a:p>
            <a:endParaRPr lang="en-GB" dirty="0"/>
          </a:p>
          <a:p>
            <a:endParaRPr lang="en-GB" dirty="0"/>
          </a:p>
        </p:txBody>
      </p:sp>
      <p:pic>
        <p:nvPicPr>
          <p:cNvPr id="6" name="Picture 2"/>
          <p:cNvPicPr>
            <a:picLocks noChangeAspect="1" noChangeArrowheads="1"/>
          </p:cNvPicPr>
          <p:nvPr/>
        </p:nvPicPr>
        <p:blipFill>
          <a:blip r:embed="rId3" cstate="print"/>
          <a:srcRect b="6277"/>
          <a:stretch>
            <a:fillRect/>
          </a:stretch>
        </p:blipFill>
        <p:spPr bwMode="auto">
          <a:xfrm>
            <a:off x="4969188" y="1839288"/>
            <a:ext cx="3075407" cy="4320000"/>
          </a:xfrm>
          <a:prstGeom prst="rect">
            <a:avLst/>
          </a:prstGeom>
          <a:noFill/>
          <a:ln w="9525">
            <a:noFill/>
            <a:miter lim="800000"/>
            <a:headEnd/>
            <a:tailEnd/>
          </a:ln>
        </p:spPr>
      </p:pic>
      <p:sp>
        <p:nvSpPr>
          <p:cNvPr id="7" name="Rectangle 6"/>
          <p:cNvSpPr/>
          <p:nvPr/>
        </p:nvSpPr>
        <p:spPr>
          <a:xfrm>
            <a:off x="904289" y="1216968"/>
            <a:ext cx="3382657" cy="461665"/>
          </a:xfrm>
          <a:prstGeom prst="rect">
            <a:avLst/>
          </a:prstGeom>
        </p:spPr>
        <p:txBody>
          <a:bodyPr wrap="none">
            <a:spAutoFit/>
          </a:bodyPr>
          <a:lstStyle/>
          <a:p>
            <a:pPr lvl="0"/>
            <a:r>
              <a:rPr lang="en-GB" sz="2400" dirty="0" smtClean="0">
                <a:solidFill>
                  <a:srgbClr val="3D4F5B"/>
                </a:solidFill>
                <a:latin typeface="Helvetica Neue"/>
              </a:rPr>
              <a:t>   Martin </a:t>
            </a:r>
            <a:r>
              <a:rPr lang="en-GB" sz="2400" dirty="0">
                <a:solidFill>
                  <a:srgbClr val="3D4F5B"/>
                </a:solidFill>
                <a:latin typeface="Helvetica Neue"/>
              </a:rPr>
              <a:t>Luther King </a:t>
            </a:r>
            <a:r>
              <a:rPr lang="en-GB" sz="2400" dirty="0" smtClean="0">
                <a:solidFill>
                  <a:srgbClr val="3D4F5B"/>
                </a:solidFill>
                <a:latin typeface="Helvetica Neue"/>
              </a:rPr>
              <a:t>Jr.</a:t>
            </a:r>
            <a:endParaRPr lang="en-GB" sz="2400" dirty="0">
              <a:solidFill>
                <a:srgbClr val="3D4F5B"/>
              </a:solidFill>
              <a:latin typeface="Helvetica Neue"/>
            </a:endParaRPr>
          </a:p>
        </p:txBody>
      </p:sp>
    </p:spTree>
    <p:extLst>
      <p:ext uri="{BB962C8B-B14F-4D97-AF65-F5344CB8AC3E}">
        <p14:creationId xmlns:p14="http://schemas.microsoft.com/office/powerpoint/2010/main" val="1717650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leadership?</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5437"/>
          <a:stretch/>
        </p:blipFill>
        <p:spPr>
          <a:xfrm>
            <a:off x="1816100" y="1750511"/>
            <a:ext cx="5638800" cy="3862889"/>
          </a:xfrm>
          <a:prstGeom prst="rect">
            <a:avLst/>
          </a:prstGeom>
        </p:spPr>
      </p:pic>
    </p:spTree>
    <p:extLst>
      <p:ext uri="{BB962C8B-B14F-4D97-AF65-F5344CB8AC3E}">
        <p14:creationId xmlns:p14="http://schemas.microsoft.com/office/powerpoint/2010/main" val="927060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mj-lt"/>
              </a:rPr>
              <a:t>Role of </a:t>
            </a:r>
            <a:r>
              <a:rPr lang="en-GB" dirty="0">
                <a:latin typeface="+mj-lt"/>
              </a:rPr>
              <a:t>m</a:t>
            </a:r>
            <a:r>
              <a:rPr lang="en-GB" dirty="0" smtClean="0">
                <a:latin typeface="+mj-lt"/>
              </a:rPr>
              <a:t>iddle leaders – </a:t>
            </a:r>
            <a:r>
              <a:rPr lang="en-GB" b="1" dirty="0">
                <a:latin typeface="+mj-lt"/>
              </a:rPr>
              <a:t>w</a:t>
            </a:r>
            <a:r>
              <a:rPr lang="en-GB" b="1" dirty="0" smtClean="0">
                <a:latin typeface="+mj-lt"/>
              </a:rPr>
              <a:t>hat</a:t>
            </a:r>
            <a:r>
              <a:rPr lang="en-GB" dirty="0" smtClean="0">
                <a:latin typeface="+mj-lt"/>
              </a:rPr>
              <a:t> you do</a:t>
            </a:r>
            <a:endParaRPr lang="en-GB" dirty="0">
              <a:latin typeface="+mj-lt"/>
            </a:endParaRPr>
          </a:p>
        </p:txBody>
      </p:sp>
      <p:sp>
        <p:nvSpPr>
          <p:cNvPr id="4" name="Text Box 3"/>
          <p:cNvSpPr txBox="1">
            <a:spLocks noChangeArrowheads="1"/>
          </p:cNvSpPr>
          <p:nvPr/>
        </p:nvSpPr>
        <p:spPr bwMode="auto">
          <a:xfrm>
            <a:off x="4445448" y="2091534"/>
            <a:ext cx="1295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200">
                <a:solidFill>
                  <a:srgbClr val="3D4F5B"/>
                </a:solidFill>
                <a:latin typeface="Helvetica Neue"/>
                <a:ea typeface="Helvetica Neue"/>
                <a:cs typeface="Helvetica Neue"/>
              </a:defRPr>
            </a:lvl1pPr>
            <a:lvl2pPr marL="37931725" indent="-37474525" eaLnBrk="0" hangingPunct="0">
              <a:spcBef>
                <a:spcPct val="20000"/>
              </a:spcBef>
              <a:buFont typeface="Arial" pitchFamily="34" charset="0"/>
              <a:buChar char="–"/>
              <a:defRPr sz="1600">
                <a:solidFill>
                  <a:srgbClr val="3D4F5B"/>
                </a:solidFill>
                <a:latin typeface="Helvetica Neue"/>
                <a:ea typeface="Helvetica Neue"/>
                <a:cs typeface="Helvetica Neue"/>
              </a:defRPr>
            </a:lvl2pPr>
            <a:lvl3pPr marL="11430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3pPr>
            <a:lvl4pPr marL="16002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4pPr>
            <a:lvl5pPr marL="20574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5pPr>
            <a:lvl6pPr marL="25146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6pPr>
            <a:lvl7pPr marL="29718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7pPr>
            <a:lvl8pPr marL="34290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8pPr>
            <a:lvl9pPr marL="38862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9pPr>
          </a:lstStyle>
          <a:p>
            <a:pPr algn="ctr" eaLnBrk="1" hangingPunct="1">
              <a:spcBef>
                <a:spcPct val="50000"/>
              </a:spcBef>
              <a:buFontTx/>
              <a:buNone/>
            </a:pPr>
            <a:r>
              <a:rPr lang="en-GB" altLang="en-US" sz="1800" dirty="0">
                <a:solidFill>
                  <a:srgbClr val="0070C0"/>
                </a:solidFill>
                <a:latin typeface="+mj-lt"/>
                <a:cs typeface="Arial" pitchFamily="34" charset="0"/>
              </a:rPr>
              <a:t>Set the strategic direction</a:t>
            </a:r>
          </a:p>
        </p:txBody>
      </p:sp>
      <p:sp>
        <p:nvSpPr>
          <p:cNvPr id="5" name="Oval 4"/>
          <p:cNvSpPr/>
          <p:nvPr/>
        </p:nvSpPr>
        <p:spPr>
          <a:xfrm>
            <a:off x="3073398" y="1647828"/>
            <a:ext cx="3010695" cy="273526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mj-lt"/>
              <a:ea typeface="Arial" pitchFamily="-65" charset="0"/>
              <a:cs typeface="Arial" pitchFamily="-65" charset="0"/>
            </a:endParaRPr>
          </a:p>
        </p:txBody>
      </p:sp>
      <p:sp>
        <p:nvSpPr>
          <p:cNvPr id="6" name="Oval 5"/>
          <p:cNvSpPr/>
          <p:nvPr/>
        </p:nvSpPr>
        <p:spPr>
          <a:xfrm>
            <a:off x="4086223" y="3084513"/>
            <a:ext cx="2646165" cy="2736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mj-lt"/>
              <a:ea typeface="Arial" pitchFamily="-65" charset="0"/>
              <a:cs typeface="Arial" pitchFamily="-65" charset="0"/>
            </a:endParaRPr>
          </a:p>
        </p:txBody>
      </p:sp>
      <p:sp>
        <p:nvSpPr>
          <p:cNvPr id="7" name="Oval 6"/>
          <p:cNvSpPr/>
          <p:nvPr/>
        </p:nvSpPr>
        <p:spPr>
          <a:xfrm>
            <a:off x="1989535" y="3084515"/>
            <a:ext cx="2739630" cy="27368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mj-lt"/>
              <a:ea typeface="Arial" pitchFamily="-65" charset="0"/>
              <a:cs typeface="Arial" pitchFamily="-65" charset="0"/>
            </a:endParaRPr>
          </a:p>
        </p:txBody>
      </p:sp>
      <p:sp>
        <p:nvSpPr>
          <p:cNvPr id="8" name="Text Box 3"/>
          <p:cNvSpPr txBox="1">
            <a:spLocks noChangeArrowheads="1"/>
          </p:cNvSpPr>
          <p:nvPr/>
        </p:nvSpPr>
        <p:spPr bwMode="auto">
          <a:xfrm>
            <a:off x="2566023" y="4246179"/>
            <a:ext cx="14585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200">
                <a:solidFill>
                  <a:srgbClr val="3D4F5B"/>
                </a:solidFill>
                <a:latin typeface="Helvetica Neue"/>
                <a:ea typeface="Helvetica Neue"/>
                <a:cs typeface="Helvetica Neue"/>
              </a:defRPr>
            </a:lvl1pPr>
            <a:lvl2pPr marL="37931725" indent="-37474525" eaLnBrk="0" hangingPunct="0">
              <a:spcBef>
                <a:spcPct val="20000"/>
              </a:spcBef>
              <a:buFont typeface="Arial" pitchFamily="34" charset="0"/>
              <a:buChar char="–"/>
              <a:defRPr sz="1600">
                <a:solidFill>
                  <a:srgbClr val="3D4F5B"/>
                </a:solidFill>
                <a:latin typeface="Helvetica Neue"/>
                <a:ea typeface="Helvetica Neue"/>
                <a:cs typeface="Helvetica Neue"/>
              </a:defRPr>
            </a:lvl2pPr>
            <a:lvl3pPr marL="11430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3pPr>
            <a:lvl4pPr marL="16002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4pPr>
            <a:lvl5pPr marL="20574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5pPr>
            <a:lvl6pPr marL="25146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6pPr>
            <a:lvl7pPr marL="29718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7pPr>
            <a:lvl8pPr marL="34290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8pPr>
            <a:lvl9pPr marL="38862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9pPr>
          </a:lstStyle>
          <a:p>
            <a:pPr algn="ctr" eaLnBrk="1" hangingPunct="1">
              <a:spcBef>
                <a:spcPct val="50000"/>
              </a:spcBef>
              <a:buFontTx/>
              <a:buNone/>
            </a:pPr>
            <a:r>
              <a:rPr lang="en-GB" altLang="en-US" sz="1800" dirty="0">
                <a:solidFill>
                  <a:srgbClr val="FF0000"/>
                </a:solidFill>
                <a:latin typeface="+mj-lt"/>
                <a:cs typeface="Arial" pitchFamily="34" charset="0"/>
              </a:rPr>
              <a:t>Deliver results and get things done</a:t>
            </a:r>
          </a:p>
        </p:txBody>
      </p:sp>
      <p:sp>
        <p:nvSpPr>
          <p:cNvPr id="9" name="Text Box 3"/>
          <p:cNvSpPr txBox="1">
            <a:spLocks noChangeArrowheads="1"/>
          </p:cNvSpPr>
          <p:nvPr/>
        </p:nvSpPr>
        <p:spPr bwMode="auto">
          <a:xfrm>
            <a:off x="4787503" y="4384679"/>
            <a:ext cx="160059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200">
                <a:solidFill>
                  <a:srgbClr val="3D4F5B"/>
                </a:solidFill>
                <a:latin typeface="Helvetica Neue"/>
                <a:ea typeface="Helvetica Neue"/>
                <a:cs typeface="Helvetica Neue"/>
              </a:defRPr>
            </a:lvl1pPr>
            <a:lvl2pPr marL="37931725" indent="-37474525" eaLnBrk="0" hangingPunct="0">
              <a:spcBef>
                <a:spcPct val="20000"/>
              </a:spcBef>
              <a:buFont typeface="Arial" pitchFamily="34" charset="0"/>
              <a:buChar char="–"/>
              <a:defRPr sz="1600">
                <a:solidFill>
                  <a:srgbClr val="3D4F5B"/>
                </a:solidFill>
                <a:latin typeface="Helvetica Neue"/>
                <a:ea typeface="Helvetica Neue"/>
                <a:cs typeface="Helvetica Neue"/>
              </a:defRPr>
            </a:lvl2pPr>
            <a:lvl3pPr marL="11430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3pPr>
            <a:lvl4pPr marL="16002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4pPr>
            <a:lvl5pPr marL="20574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5pPr>
            <a:lvl6pPr marL="25146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6pPr>
            <a:lvl7pPr marL="29718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7pPr>
            <a:lvl8pPr marL="34290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8pPr>
            <a:lvl9pPr marL="38862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9pPr>
          </a:lstStyle>
          <a:p>
            <a:pPr algn="ctr" eaLnBrk="1" hangingPunct="1">
              <a:spcBef>
                <a:spcPct val="50000"/>
              </a:spcBef>
              <a:buFontTx/>
              <a:buNone/>
            </a:pPr>
            <a:r>
              <a:rPr lang="en-GB" altLang="en-US" sz="1800" dirty="0">
                <a:solidFill>
                  <a:srgbClr val="00B050"/>
                </a:solidFill>
                <a:latin typeface="+mj-lt"/>
                <a:cs typeface="Arial" pitchFamily="34" charset="0"/>
              </a:rPr>
              <a:t>Build and sustain relationships</a:t>
            </a:r>
          </a:p>
        </p:txBody>
      </p:sp>
      <p:sp>
        <p:nvSpPr>
          <p:cNvPr id="10" name="Text Box 3"/>
          <p:cNvSpPr txBox="1">
            <a:spLocks noChangeArrowheads="1"/>
          </p:cNvSpPr>
          <p:nvPr/>
        </p:nvSpPr>
        <p:spPr bwMode="auto">
          <a:xfrm>
            <a:off x="3275856" y="3240088"/>
            <a:ext cx="9382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200">
                <a:solidFill>
                  <a:srgbClr val="3D4F5B"/>
                </a:solidFill>
                <a:latin typeface="Helvetica Neue"/>
                <a:ea typeface="Helvetica Neue"/>
                <a:cs typeface="Helvetica Neue"/>
              </a:defRPr>
            </a:lvl1pPr>
            <a:lvl2pPr marL="37931725" indent="-37474525" eaLnBrk="0" hangingPunct="0">
              <a:spcBef>
                <a:spcPct val="20000"/>
              </a:spcBef>
              <a:buFont typeface="Arial" pitchFamily="34" charset="0"/>
              <a:buChar char="–"/>
              <a:defRPr sz="1600">
                <a:solidFill>
                  <a:srgbClr val="3D4F5B"/>
                </a:solidFill>
                <a:latin typeface="Helvetica Neue"/>
                <a:ea typeface="Helvetica Neue"/>
                <a:cs typeface="Helvetica Neue"/>
              </a:defRPr>
            </a:lvl2pPr>
            <a:lvl3pPr marL="11430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3pPr>
            <a:lvl4pPr marL="16002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4pPr>
            <a:lvl5pPr marL="20574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5pPr>
            <a:lvl6pPr marL="25146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6pPr>
            <a:lvl7pPr marL="29718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7pPr>
            <a:lvl8pPr marL="34290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8pPr>
            <a:lvl9pPr marL="38862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9pPr>
          </a:lstStyle>
          <a:p>
            <a:pPr algn="ctr" eaLnBrk="1" hangingPunct="1">
              <a:spcBef>
                <a:spcPct val="50000"/>
              </a:spcBef>
              <a:buFontTx/>
              <a:buNone/>
            </a:pPr>
            <a:r>
              <a:rPr lang="en-GB" altLang="en-US" sz="1400" dirty="0">
                <a:solidFill>
                  <a:srgbClr val="7030A0"/>
                </a:solidFill>
                <a:latin typeface="+mj-lt"/>
                <a:cs typeface="Arial" pitchFamily="34" charset="0"/>
              </a:rPr>
              <a:t>Plan and organise</a:t>
            </a:r>
          </a:p>
        </p:txBody>
      </p:sp>
      <p:sp>
        <p:nvSpPr>
          <p:cNvPr id="11" name="Text Box 3"/>
          <p:cNvSpPr txBox="1">
            <a:spLocks noChangeArrowheads="1"/>
          </p:cNvSpPr>
          <p:nvPr/>
        </p:nvSpPr>
        <p:spPr bwMode="auto">
          <a:xfrm>
            <a:off x="4768627" y="3209928"/>
            <a:ext cx="10275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200">
                <a:solidFill>
                  <a:srgbClr val="3D4F5B"/>
                </a:solidFill>
                <a:latin typeface="Helvetica Neue"/>
                <a:ea typeface="Helvetica Neue"/>
                <a:cs typeface="Helvetica Neue"/>
              </a:defRPr>
            </a:lvl1pPr>
            <a:lvl2pPr marL="37931725" indent="-37474525" eaLnBrk="0" hangingPunct="0">
              <a:spcBef>
                <a:spcPct val="20000"/>
              </a:spcBef>
              <a:buFont typeface="Arial" pitchFamily="34" charset="0"/>
              <a:buChar char="–"/>
              <a:defRPr sz="1600">
                <a:solidFill>
                  <a:srgbClr val="3D4F5B"/>
                </a:solidFill>
                <a:latin typeface="Helvetica Neue"/>
                <a:ea typeface="Helvetica Neue"/>
                <a:cs typeface="Helvetica Neue"/>
              </a:defRPr>
            </a:lvl2pPr>
            <a:lvl3pPr marL="11430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3pPr>
            <a:lvl4pPr marL="16002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4pPr>
            <a:lvl5pPr marL="20574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5pPr>
            <a:lvl6pPr marL="25146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6pPr>
            <a:lvl7pPr marL="29718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7pPr>
            <a:lvl8pPr marL="34290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8pPr>
            <a:lvl9pPr marL="38862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9pPr>
          </a:lstStyle>
          <a:p>
            <a:pPr algn="ctr" eaLnBrk="1" hangingPunct="1">
              <a:spcBef>
                <a:spcPct val="50000"/>
              </a:spcBef>
              <a:buFontTx/>
              <a:buNone/>
            </a:pPr>
            <a:r>
              <a:rPr lang="en-GB" altLang="en-US" sz="1400" dirty="0">
                <a:solidFill>
                  <a:srgbClr val="7030A0"/>
                </a:solidFill>
                <a:latin typeface="+mj-lt"/>
                <a:cs typeface="Arial" pitchFamily="34" charset="0"/>
              </a:rPr>
              <a:t>Create alignment</a:t>
            </a:r>
          </a:p>
        </p:txBody>
      </p:sp>
      <p:sp>
        <p:nvSpPr>
          <p:cNvPr id="12" name="Text Box 3"/>
          <p:cNvSpPr txBox="1">
            <a:spLocks noChangeArrowheads="1"/>
          </p:cNvSpPr>
          <p:nvPr/>
        </p:nvSpPr>
        <p:spPr bwMode="auto">
          <a:xfrm>
            <a:off x="4086225" y="4510088"/>
            <a:ext cx="721519"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200">
                <a:solidFill>
                  <a:srgbClr val="3D4F5B"/>
                </a:solidFill>
                <a:latin typeface="Helvetica Neue"/>
                <a:ea typeface="Helvetica Neue"/>
                <a:cs typeface="Helvetica Neue"/>
              </a:defRPr>
            </a:lvl1pPr>
            <a:lvl2pPr marL="37931725" indent="-37474525" eaLnBrk="0" hangingPunct="0">
              <a:spcBef>
                <a:spcPct val="20000"/>
              </a:spcBef>
              <a:buFont typeface="Arial" pitchFamily="34" charset="0"/>
              <a:buChar char="–"/>
              <a:defRPr sz="1600">
                <a:solidFill>
                  <a:srgbClr val="3D4F5B"/>
                </a:solidFill>
                <a:latin typeface="Helvetica Neue"/>
                <a:ea typeface="Helvetica Neue"/>
                <a:cs typeface="Helvetica Neue"/>
              </a:defRPr>
            </a:lvl2pPr>
            <a:lvl3pPr marL="11430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3pPr>
            <a:lvl4pPr marL="16002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4pPr>
            <a:lvl5pPr marL="20574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5pPr>
            <a:lvl6pPr marL="25146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6pPr>
            <a:lvl7pPr marL="29718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7pPr>
            <a:lvl8pPr marL="34290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8pPr>
            <a:lvl9pPr marL="38862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9pPr>
          </a:lstStyle>
          <a:p>
            <a:pPr algn="ctr" eaLnBrk="1" hangingPunct="1">
              <a:spcBef>
                <a:spcPct val="50000"/>
              </a:spcBef>
              <a:buFontTx/>
              <a:buNone/>
            </a:pPr>
            <a:r>
              <a:rPr lang="en-GB" altLang="en-US" sz="1400" dirty="0">
                <a:solidFill>
                  <a:srgbClr val="7030A0"/>
                </a:solidFill>
                <a:latin typeface="+mj-lt"/>
                <a:cs typeface="Arial" pitchFamily="34" charset="0"/>
              </a:rPr>
              <a:t>Create teams</a:t>
            </a:r>
          </a:p>
        </p:txBody>
      </p:sp>
      <p:sp>
        <p:nvSpPr>
          <p:cNvPr id="13" name="Text Box 3"/>
          <p:cNvSpPr txBox="1">
            <a:spLocks noChangeArrowheads="1"/>
          </p:cNvSpPr>
          <p:nvPr/>
        </p:nvSpPr>
        <p:spPr bwMode="auto">
          <a:xfrm>
            <a:off x="3779912" y="3635176"/>
            <a:ext cx="129659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200">
                <a:solidFill>
                  <a:srgbClr val="3D4F5B"/>
                </a:solidFill>
                <a:latin typeface="Helvetica Neue"/>
                <a:ea typeface="Helvetica Neue"/>
                <a:cs typeface="Helvetica Neue"/>
              </a:defRPr>
            </a:lvl1pPr>
            <a:lvl2pPr marL="37931725" indent="-37474525" eaLnBrk="0" hangingPunct="0">
              <a:spcBef>
                <a:spcPct val="20000"/>
              </a:spcBef>
              <a:buFont typeface="Arial" pitchFamily="34" charset="0"/>
              <a:buChar char="–"/>
              <a:defRPr sz="1600">
                <a:solidFill>
                  <a:srgbClr val="3D4F5B"/>
                </a:solidFill>
                <a:latin typeface="Helvetica Neue"/>
                <a:ea typeface="Helvetica Neue"/>
                <a:cs typeface="Helvetica Neue"/>
              </a:defRPr>
            </a:lvl2pPr>
            <a:lvl3pPr marL="11430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3pPr>
            <a:lvl4pPr marL="16002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4pPr>
            <a:lvl5pPr marL="20574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5pPr>
            <a:lvl6pPr marL="25146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6pPr>
            <a:lvl7pPr marL="29718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7pPr>
            <a:lvl8pPr marL="34290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8pPr>
            <a:lvl9pPr marL="38862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9pPr>
          </a:lstStyle>
          <a:p>
            <a:pPr algn="ctr" eaLnBrk="1" hangingPunct="1">
              <a:spcBef>
                <a:spcPct val="50000"/>
              </a:spcBef>
              <a:buFontTx/>
              <a:buNone/>
            </a:pPr>
            <a:r>
              <a:rPr lang="en-GB" altLang="en-US" sz="1800" b="1" dirty="0">
                <a:solidFill>
                  <a:srgbClr val="052264"/>
                </a:solidFill>
                <a:latin typeface="+mj-lt"/>
                <a:cs typeface="Arial" pitchFamily="34" charset="0"/>
              </a:rPr>
              <a:t>LEAD</a:t>
            </a:r>
          </a:p>
        </p:txBody>
      </p:sp>
      <p:cxnSp>
        <p:nvCxnSpPr>
          <p:cNvPr id="14" name="Straight Arrow Connector 13"/>
          <p:cNvCxnSpPr/>
          <p:nvPr/>
        </p:nvCxnSpPr>
        <p:spPr>
          <a:xfrm>
            <a:off x="4382690" y="1428751"/>
            <a:ext cx="0" cy="4768850"/>
          </a:xfrm>
          <a:prstGeom prst="straightConnector1">
            <a:avLst/>
          </a:prstGeom>
          <a:ln w="38100" cmpd="sng">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2627710" y="3813176"/>
            <a:ext cx="3888581" cy="0"/>
          </a:xfrm>
          <a:prstGeom prst="straightConnector1">
            <a:avLst/>
          </a:prstGeom>
          <a:ln w="38100" cmpd="sng">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870722" y="1646238"/>
            <a:ext cx="1025128" cy="28733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FFFFFF"/>
                </a:solidFill>
                <a:latin typeface="+mj-lt"/>
                <a:ea typeface="Arial" pitchFamily="-65" charset="0"/>
                <a:cs typeface="Arial" pitchFamily="-65" charset="0"/>
              </a:rPr>
              <a:t>Future</a:t>
            </a:r>
          </a:p>
        </p:txBody>
      </p:sp>
      <p:sp>
        <p:nvSpPr>
          <p:cNvPr id="17" name="Rectangle 16"/>
          <p:cNvSpPr/>
          <p:nvPr/>
        </p:nvSpPr>
        <p:spPr>
          <a:xfrm>
            <a:off x="1476375" y="3617915"/>
            <a:ext cx="1026319" cy="28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FFFFFF"/>
                </a:solidFill>
                <a:latin typeface="+mj-lt"/>
                <a:ea typeface="Arial" pitchFamily="-65" charset="0"/>
                <a:cs typeface="Arial" pitchFamily="-65" charset="0"/>
              </a:rPr>
              <a:t>Task</a:t>
            </a:r>
          </a:p>
        </p:txBody>
      </p:sp>
      <p:sp>
        <p:nvSpPr>
          <p:cNvPr id="18" name="Rectangle 17"/>
          <p:cNvSpPr/>
          <p:nvPr/>
        </p:nvSpPr>
        <p:spPr>
          <a:xfrm>
            <a:off x="6624638" y="3668715"/>
            <a:ext cx="1026319" cy="28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FFFFFF"/>
                </a:solidFill>
                <a:latin typeface="+mj-lt"/>
                <a:ea typeface="Arial" pitchFamily="-65" charset="0"/>
                <a:cs typeface="Arial" pitchFamily="-65" charset="0"/>
              </a:rPr>
              <a:t>People</a:t>
            </a:r>
          </a:p>
        </p:txBody>
      </p:sp>
      <p:sp>
        <p:nvSpPr>
          <p:cNvPr id="19" name="Rectangle 18"/>
          <p:cNvSpPr/>
          <p:nvPr/>
        </p:nvSpPr>
        <p:spPr>
          <a:xfrm>
            <a:off x="3870722" y="5676903"/>
            <a:ext cx="1025128" cy="28892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rgbClr val="FFFFFF"/>
                </a:solidFill>
                <a:latin typeface="+mj-lt"/>
                <a:ea typeface="Arial" pitchFamily="-65" charset="0"/>
                <a:cs typeface="Arial" pitchFamily="-65" charset="0"/>
              </a:rPr>
              <a:t>Now</a:t>
            </a:r>
          </a:p>
        </p:txBody>
      </p:sp>
      <p:sp>
        <p:nvSpPr>
          <p:cNvPr id="20" name="TextBox 4"/>
          <p:cNvSpPr txBox="1">
            <a:spLocks noChangeArrowheads="1"/>
          </p:cNvSpPr>
          <p:nvPr/>
        </p:nvSpPr>
        <p:spPr bwMode="auto">
          <a:xfrm>
            <a:off x="6084093" y="5589588"/>
            <a:ext cx="226814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2200">
                <a:solidFill>
                  <a:srgbClr val="3D4F5B"/>
                </a:solidFill>
                <a:latin typeface="Helvetica Neue"/>
                <a:ea typeface="Helvetica Neue"/>
                <a:cs typeface="Helvetica Neue"/>
              </a:defRPr>
            </a:lvl1pPr>
            <a:lvl2pPr marL="37931725" indent="-37474525" eaLnBrk="0" hangingPunct="0">
              <a:spcBef>
                <a:spcPct val="20000"/>
              </a:spcBef>
              <a:buFont typeface="Arial" pitchFamily="34" charset="0"/>
              <a:buChar char="–"/>
              <a:defRPr sz="1600">
                <a:solidFill>
                  <a:srgbClr val="3D4F5B"/>
                </a:solidFill>
                <a:latin typeface="Helvetica Neue"/>
                <a:ea typeface="Helvetica Neue"/>
                <a:cs typeface="Helvetica Neue"/>
              </a:defRPr>
            </a:lvl2pPr>
            <a:lvl3pPr marL="11430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3pPr>
            <a:lvl4pPr marL="16002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4pPr>
            <a:lvl5pPr marL="2057400" indent="-228600" eaLnBrk="0" hangingPunct="0">
              <a:spcBef>
                <a:spcPct val="20000"/>
              </a:spcBef>
              <a:buFont typeface="Arial" pitchFamily="34" charset="0"/>
              <a:buChar char="»"/>
              <a:defRPr sz="1200">
                <a:solidFill>
                  <a:srgbClr val="3D4F5B"/>
                </a:solidFill>
                <a:latin typeface="Helvetica Neue"/>
                <a:ea typeface="Helvetica Neue"/>
                <a:cs typeface="Helvetica Neue"/>
              </a:defRPr>
            </a:lvl5pPr>
            <a:lvl6pPr marL="25146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6pPr>
            <a:lvl7pPr marL="29718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7pPr>
            <a:lvl8pPr marL="34290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8pPr>
            <a:lvl9pPr marL="3886200" indent="-228600" eaLnBrk="0" fontAlgn="base" hangingPunct="0">
              <a:spcBef>
                <a:spcPct val="20000"/>
              </a:spcBef>
              <a:spcAft>
                <a:spcPct val="0"/>
              </a:spcAft>
              <a:buFont typeface="Arial" pitchFamily="34" charset="0"/>
              <a:buChar char="»"/>
              <a:defRPr sz="1200">
                <a:solidFill>
                  <a:srgbClr val="3D4F5B"/>
                </a:solidFill>
                <a:latin typeface="Helvetica Neue"/>
                <a:ea typeface="Helvetica Neue"/>
                <a:cs typeface="Helvetica Neue"/>
              </a:defRPr>
            </a:lvl9pPr>
          </a:lstStyle>
          <a:p>
            <a:pPr algn="r" eaLnBrk="1" hangingPunct="1">
              <a:spcBef>
                <a:spcPct val="0"/>
              </a:spcBef>
              <a:buFontTx/>
              <a:buNone/>
            </a:pPr>
            <a:r>
              <a:rPr lang="en-GB" altLang="en-US" sz="1200" dirty="0">
                <a:solidFill>
                  <a:srgbClr val="000000"/>
                </a:solidFill>
                <a:latin typeface="+mj-lt"/>
                <a:cs typeface="Arial" pitchFamily="34" charset="0"/>
              </a:rPr>
              <a:t>Leadership - all you need to know Pendleton and </a:t>
            </a:r>
            <a:r>
              <a:rPr lang="en-GB" altLang="en-US" sz="1200" dirty="0" err="1">
                <a:solidFill>
                  <a:srgbClr val="000000"/>
                </a:solidFill>
                <a:latin typeface="+mj-lt"/>
                <a:cs typeface="Arial" pitchFamily="34" charset="0"/>
              </a:rPr>
              <a:t>Furnham</a:t>
            </a:r>
            <a:r>
              <a:rPr lang="en-GB" altLang="en-US" sz="1200" dirty="0">
                <a:solidFill>
                  <a:srgbClr val="000000"/>
                </a:solidFill>
                <a:latin typeface="+mj-lt"/>
                <a:cs typeface="Arial" pitchFamily="34" charset="0"/>
              </a:rPr>
              <a:t> - 2012</a:t>
            </a:r>
          </a:p>
        </p:txBody>
      </p:sp>
    </p:spTree>
    <p:extLst>
      <p:ext uri="{BB962C8B-B14F-4D97-AF65-F5344CB8AC3E}">
        <p14:creationId xmlns:p14="http://schemas.microsoft.com/office/powerpoint/2010/main" val="327619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Hay </a:t>
            </a:r>
            <a:r>
              <a:rPr lang="en-GB" dirty="0" smtClean="0"/>
              <a:t>model </a:t>
            </a:r>
            <a:r>
              <a:rPr lang="en-GB" dirty="0" smtClean="0"/>
              <a:t>of </a:t>
            </a:r>
            <a:r>
              <a:rPr lang="en-GB" dirty="0" smtClean="0"/>
              <a:t>leadership </a:t>
            </a:r>
            <a:r>
              <a:rPr lang="en-GB" dirty="0"/>
              <a:t>e</a:t>
            </a:r>
            <a:r>
              <a:rPr lang="en-GB" dirty="0" smtClean="0"/>
              <a:t>ffectiveness</a:t>
            </a:r>
            <a:endParaRPr lang="en-GB" dirty="0"/>
          </a:p>
        </p:txBody>
      </p:sp>
      <p:grpSp>
        <p:nvGrpSpPr>
          <p:cNvPr id="4" name="Group 3"/>
          <p:cNvGrpSpPr/>
          <p:nvPr/>
        </p:nvGrpSpPr>
        <p:grpSpPr>
          <a:xfrm>
            <a:off x="620713" y="1683835"/>
            <a:ext cx="7902575" cy="4476128"/>
            <a:chOff x="717550" y="920750"/>
            <a:chExt cx="7902575" cy="4476128"/>
          </a:xfrm>
        </p:grpSpPr>
        <p:grpSp>
          <p:nvGrpSpPr>
            <p:cNvPr id="5" name="Group 4"/>
            <p:cNvGrpSpPr/>
            <p:nvPr/>
          </p:nvGrpSpPr>
          <p:grpSpPr>
            <a:xfrm>
              <a:off x="717550" y="920750"/>
              <a:ext cx="7902575" cy="4476128"/>
              <a:chOff x="717550" y="920750"/>
              <a:chExt cx="7902575" cy="4476128"/>
            </a:xfrm>
          </p:grpSpPr>
          <p:sp>
            <p:nvSpPr>
              <p:cNvPr id="11" name="Oval 3"/>
              <p:cNvSpPr>
                <a:spLocks noChangeArrowheads="1"/>
              </p:cNvSpPr>
              <p:nvPr/>
            </p:nvSpPr>
            <p:spPr bwMode="auto">
              <a:xfrm>
                <a:off x="3431381" y="2593977"/>
                <a:ext cx="2281238" cy="1120775"/>
              </a:xfrm>
              <a:prstGeom prst="ellipse">
                <a:avLst/>
              </a:prstGeom>
              <a:noFill/>
              <a:ln w="25400">
                <a:solidFill>
                  <a:schemeClr val="tx1"/>
                </a:solidFill>
                <a:round/>
                <a:headEnd/>
                <a:tailEnd/>
              </a:ln>
            </p:spPr>
            <p:txBody>
              <a:bodyPr wrap="none" anchor="ctr"/>
              <a:lstStyle/>
              <a:p>
                <a:pPr algn="ctr" defTabSz="793750"/>
                <a:r>
                  <a:rPr lang="en-GB" sz="1200" b="1" dirty="0" smtClean="0">
                    <a:solidFill>
                      <a:srgbClr val="414954"/>
                    </a:solidFill>
                    <a:latin typeface="+mj-lt"/>
                  </a:rPr>
                  <a:t>Personal Values</a:t>
                </a:r>
              </a:p>
              <a:p>
                <a:pPr algn="ctr" defTabSz="793750"/>
                <a:r>
                  <a:rPr lang="en-GB" sz="1200" b="1" dirty="0" smtClean="0">
                    <a:solidFill>
                      <a:srgbClr val="414954"/>
                    </a:solidFill>
                    <a:latin typeface="+mj-lt"/>
                  </a:rPr>
                  <a:t>&amp;</a:t>
                </a:r>
              </a:p>
              <a:p>
                <a:pPr algn="ctr" defTabSz="793750"/>
                <a:r>
                  <a:rPr lang="en-GB" sz="1200" b="1" dirty="0" smtClean="0">
                    <a:solidFill>
                      <a:srgbClr val="414954"/>
                    </a:solidFill>
                    <a:latin typeface="+mj-lt"/>
                  </a:rPr>
                  <a:t>Passionate Conviction</a:t>
                </a:r>
              </a:p>
            </p:txBody>
          </p:sp>
          <p:sp>
            <p:nvSpPr>
              <p:cNvPr id="12" name="Rectangle 6"/>
              <p:cNvSpPr>
                <a:spLocks noChangeArrowheads="1"/>
              </p:cNvSpPr>
              <p:nvPr/>
            </p:nvSpPr>
            <p:spPr bwMode="auto">
              <a:xfrm>
                <a:off x="6782593" y="2227754"/>
                <a:ext cx="1770063" cy="255838"/>
              </a:xfrm>
              <a:prstGeom prst="rect">
                <a:avLst/>
              </a:prstGeom>
              <a:noFill/>
              <a:ln w="3175">
                <a:solidFill>
                  <a:schemeClr val="tx1"/>
                </a:solidFill>
                <a:miter lim="800000"/>
                <a:headEnd/>
                <a:tailEnd/>
              </a:ln>
            </p:spPr>
            <p:txBody>
              <a:bodyPr lIns="85725" tIns="42862" rIns="85725" bIns="42862" anchor="ctr" anchorCtr="0">
                <a:spAutoFit/>
              </a:bodyPr>
              <a:lstStyle/>
              <a:p>
                <a:pPr algn="ctr" defTabSz="793750"/>
                <a:r>
                  <a:rPr lang="en-GB" sz="1100" b="1" dirty="0">
                    <a:solidFill>
                      <a:srgbClr val="414954"/>
                    </a:solidFill>
                    <a:latin typeface="+mj-lt"/>
                  </a:rPr>
                  <a:t>Getting People on Board</a:t>
                </a:r>
              </a:p>
            </p:txBody>
          </p:sp>
          <p:sp>
            <p:nvSpPr>
              <p:cNvPr id="13" name="Rectangle 8"/>
              <p:cNvSpPr>
                <a:spLocks noChangeArrowheads="1"/>
              </p:cNvSpPr>
              <p:nvPr/>
            </p:nvSpPr>
            <p:spPr bwMode="auto">
              <a:xfrm>
                <a:off x="6853237" y="3026445"/>
                <a:ext cx="1628775" cy="255838"/>
              </a:xfrm>
              <a:prstGeom prst="rect">
                <a:avLst/>
              </a:prstGeom>
              <a:noFill/>
              <a:ln w="3175">
                <a:solidFill>
                  <a:schemeClr val="tx1"/>
                </a:solidFill>
                <a:miter lim="800000"/>
                <a:headEnd/>
                <a:tailEnd/>
              </a:ln>
            </p:spPr>
            <p:txBody>
              <a:bodyPr lIns="85725" tIns="42862" rIns="85725" bIns="42862" anchor="ctr" anchorCtr="0">
                <a:spAutoFit/>
              </a:bodyPr>
              <a:lstStyle/>
              <a:p>
                <a:pPr algn="ctr" defTabSz="793750"/>
                <a:r>
                  <a:rPr lang="en-GB" sz="1100" b="1" dirty="0">
                    <a:solidFill>
                      <a:srgbClr val="414954"/>
                    </a:solidFill>
                    <a:latin typeface="+mj-lt"/>
                  </a:rPr>
                  <a:t>Planning for Delivery</a:t>
                </a:r>
              </a:p>
            </p:txBody>
          </p:sp>
          <p:sp>
            <p:nvSpPr>
              <p:cNvPr id="14" name="Rectangle 10"/>
              <p:cNvSpPr>
                <a:spLocks noChangeArrowheads="1"/>
              </p:cNvSpPr>
              <p:nvPr/>
            </p:nvSpPr>
            <p:spPr bwMode="auto">
              <a:xfrm>
                <a:off x="3635045" y="3857628"/>
                <a:ext cx="1873910" cy="425115"/>
              </a:xfrm>
              <a:prstGeom prst="rect">
                <a:avLst/>
              </a:prstGeom>
              <a:noFill/>
              <a:ln w="12700">
                <a:solidFill>
                  <a:schemeClr val="tx1"/>
                </a:solidFill>
                <a:miter lim="800000"/>
                <a:headEnd/>
                <a:tailEnd/>
              </a:ln>
            </p:spPr>
            <p:txBody>
              <a:bodyPr wrap="none" lIns="85725" tIns="42862" rIns="85725" bIns="42862">
                <a:spAutoFit/>
              </a:bodyPr>
              <a:lstStyle/>
              <a:p>
                <a:pPr algn="ctr" defTabSz="793750"/>
                <a:r>
                  <a:rPr lang="en-GB" sz="1100" b="1" dirty="0">
                    <a:solidFill>
                      <a:srgbClr val="414954"/>
                    </a:solidFill>
                    <a:latin typeface="+mj-lt"/>
                  </a:rPr>
                  <a:t>Gathering Information </a:t>
                </a:r>
              </a:p>
              <a:p>
                <a:pPr algn="ctr" defTabSz="793750"/>
                <a:r>
                  <a:rPr lang="en-GB" sz="1100" b="1" dirty="0">
                    <a:solidFill>
                      <a:srgbClr val="414954"/>
                    </a:solidFill>
                    <a:latin typeface="+mj-lt"/>
                  </a:rPr>
                  <a:t>&amp; Gaining Understanding</a:t>
                </a:r>
              </a:p>
            </p:txBody>
          </p:sp>
          <p:sp>
            <p:nvSpPr>
              <p:cNvPr id="15" name="Rectangle 12"/>
              <p:cNvSpPr>
                <a:spLocks noChangeArrowheads="1"/>
              </p:cNvSpPr>
              <p:nvPr/>
            </p:nvSpPr>
            <p:spPr bwMode="auto">
              <a:xfrm>
                <a:off x="769938" y="2941807"/>
                <a:ext cx="1262062" cy="425115"/>
              </a:xfrm>
              <a:prstGeom prst="rect">
                <a:avLst/>
              </a:prstGeom>
              <a:noFill/>
              <a:ln w="3175">
                <a:solidFill>
                  <a:schemeClr val="tx1"/>
                </a:solidFill>
                <a:miter lim="800000"/>
                <a:headEnd/>
                <a:tailEnd/>
              </a:ln>
            </p:spPr>
            <p:txBody>
              <a:bodyPr lIns="85725" tIns="42862" rIns="85725" bIns="42862" anchor="ctr" anchorCtr="0">
                <a:spAutoFit/>
              </a:bodyPr>
              <a:lstStyle/>
              <a:p>
                <a:pPr algn="ctr" defTabSz="793750"/>
                <a:r>
                  <a:rPr lang="en-GB" sz="1100" b="1" dirty="0">
                    <a:solidFill>
                      <a:srgbClr val="414954"/>
                    </a:solidFill>
                    <a:latin typeface="+mj-lt"/>
                  </a:rPr>
                  <a:t>Monitoring &amp; Improving</a:t>
                </a:r>
              </a:p>
            </p:txBody>
          </p:sp>
          <p:sp>
            <p:nvSpPr>
              <p:cNvPr id="16" name="Oval 15"/>
              <p:cNvSpPr>
                <a:spLocks noChangeArrowheads="1"/>
              </p:cNvSpPr>
              <p:nvPr/>
            </p:nvSpPr>
            <p:spPr bwMode="auto">
              <a:xfrm>
                <a:off x="3505200" y="1928802"/>
                <a:ext cx="2133600" cy="533400"/>
              </a:xfrm>
              <a:prstGeom prst="ellipse">
                <a:avLst/>
              </a:prstGeom>
              <a:noFill/>
              <a:ln w="25400">
                <a:solidFill>
                  <a:schemeClr val="tx1"/>
                </a:solidFill>
                <a:round/>
                <a:headEnd/>
                <a:tailEnd/>
              </a:ln>
            </p:spPr>
            <p:txBody>
              <a:bodyPr wrap="none" anchor="ctr"/>
              <a:lstStyle/>
              <a:p>
                <a:pPr algn="ctr"/>
                <a:r>
                  <a:rPr lang="en-GB" sz="1200" b="1" dirty="0" smtClean="0">
                    <a:solidFill>
                      <a:srgbClr val="414954"/>
                    </a:solidFill>
                    <a:latin typeface="+mj-lt"/>
                  </a:rPr>
                  <a:t>Understanding</a:t>
                </a:r>
              </a:p>
              <a:p>
                <a:pPr algn="ctr"/>
                <a:r>
                  <a:rPr lang="en-GB" sz="1200" b="1" dirty="0" smtClean="0">
                    <a:solidFill>
                      <a:srgbClr val="414954"/>
                    </a:solidFill>
                    <a:latin typeface="+mj-lt"/>
                  </a:rPr>
                  <a:t>Self and Others</a:t>
                </a:r>
                <a:endParaRPr lang="en-GB" sz="1200" dirty="0">
                  <a:solidFill>
                    <a:srgbClr val="414954"/>
                  </a:solidFill>
                  <a:latin typeface="+mj-lt"/>
                </a:endParaRPr>
              </a:p>
            </p:txBody>
          </p:sp>
          <p:sp>
            <p:nvSpPr>
              <p:cNvPr id="17" name="Rectangle 16"/>
              <p:cNvSpPr>
                <a:spLocks noChangeArrowheads="1"/>
              </p:cNvSpPr>
              <p:nvPr/>
            </p:nvSpPr>
            <p:spPr bwMode="auto">
              <a:xfrm>
                <a:off x="717550" y="4887125"/>
                <a:ext cx="1371600" cy="425115"/>
              </a:xfrm>
              <a:prstGeom prst="rect">
                <a:avLst/>
              </a:prstGeom>
              <a:noFill/>
              <a:ln w="3175">
                <a:solidFill>
                  <a:schemeClr val="tx1"/>
                </a:solidFill>
                <a:miter lim="800000"/>
                <a:headEnd/>
                <a:tailEnd/>
              </a:ln>
            </p:spPr>
            <p:txBody>
              <a:bodyPr lIns="85725" tIns="42862" rIns="85725" bIns="42862" anchor="ctr" anchorCtr="0">
                <a:spAutoFit/>
              </a:bodyPr>
              <a:lstStyle/>
              <a:p>
                <a:pPr algn="ctr" defTabSz="793750"/>
                <a:r>
                  <a:rPr lang="en-GB" sz="1100" b="1" dirty="0">
                    <a:solidFill>
                      <a:srgbClr val="414954"/>
                    </a:solidFill>
                    <a:latin typeface="+mj-lt"/>
                  </a:rPr>
                  <a:t>Government OFSTED LEAS</a:t>
                </a:r>
              </a:p>
            </p:txBody>
          </p:sp>
          <p:sp>
            <p:nvSpPr>
              <p:cNvPr id="18" name="Rectangle 17"/>
              <p:cNvSpPr>
                <a:spLocks noChangeArrowheads="1"/>
              </p:cNvSpPr>
              <p:nvPr/>
            </p:nvSpPr>
            <p:spPr bwMode="auto">
              <a:xfrm>
                <a:off x="3848100" y="4887125"/>
                <a:ext cx="1447800" cy="425115"/>
              </a:xfrm>
              <a:prstGeom prst="rect">
                <a:avLst/>
              </a:prstGeom>
              <a:noFill/>
              <a:ln w="3175">
                <a:solidFill>
                  <a:schemeClr val="tx1"/>
                </a:solidFill>
                <a:miter lim="800000"/>
                <a:headEnd/>
                <a:tailEnd/>
              </a:ln>
            </p:spPr>
            <p:txBody>
              <a:bodyPr lIns="85725" tIns="42862" rIns="85725" bIns="42862" anchor="ctr" anchorCtr="0">
                <a:spAutoFit/>
              </a:bodyPr>
              <a:lstStyle/>
              <a:p>
                <a:pPr algn="ctr" defTabSz="793750"/>
                <a:r>
                  <a:rPr lang="en-GB" sz="1100" b="1" dirty="0">
                    <a:solidFill>
                      <a:srgbClr val="414954"/>
                    </a:solidFill>
                    <a:latin typeface="+mj-lt"/>
                  </a:rPr>
                  <a:t>Staff, Parents, Governors, Pupils</a:t>
                </a:r>
              </a:p>
            </p:txBody>
          </p:sp>
          <p:sp>
            <p:nvSpPr>
              <p:cNvPr id="19" name="Rectangle 18"/>
              <p:cNvSpPr>
                <a:spLocks noChangeArrowheads="1"/>
              </p:cNvSpPr>
              <p:nvPr/>
            </p:nvSpPr>
            <p:spPr bwMode="auto">
              <a:xfrm>
                <a:off x="6715125" y="4802486"/>
                <a:ext cx="1905000" cy="594392"/>
              </a:xfrm>
              <a:prstGeom prst="rect">
                <a:avLst/>
              </a:prstGeom>
              <a:noFill/>
              <a:ln w="3175">
                <a:solidFill>
                  <a:schemeClr val="tx1"/>
                </a:solidFill>
                <a:miter lim="800000"/>
                <a:headEnd/>
                <a:tailEnd/>
              </a:ln>
            </p:spPr>
            <p:txBody>
              <a:bodyPr lIns="85725" tIns="42862" rIns="85725" bIns="42862" anchor="ctr" anchorCtr="0">
                <a:spAutoFit/>
              </a:bodyPr>
              <a:lstStyle/>
              <a:p>
                <a:pPr algn="ctr" defTabSz="793750"/>
                <a:r>
                  <a:rPr lang="en-GB" sz="1100" b="1">
                    <a:solidFill>
                      <a:srgbClr val="414954"/>
                    </a:solidFill>
                    <a:latin typeface="+mj-lt"/>
                  </a:rPr>
                  <a:t>Community, Employers, </a:t>
                </a:r>
              </a:p>
              <a:p>
                <a:pPr algn="ctr" defTabSz="793750"/>
                <a:r>
                  <a:rPr lang="en-GB" sz="1100" b="1">
                    <a:solidFill>
                      <a:srgbClr val="414954"/>
                    </a:solidFill>
                    <a:latin typeface="+mj-lt"/>
                  </a:rPr>
                  <a:t>Police, </a:t>
                </a:r>
              </a:p>
              <a:p>
                <a:pPr algn="ctr" defTabSz="793750"/>
                <a:r>
                  <a:rPr lang="en-GB" sz="1100" b="1">
                    <a:solidFill>
                      <a:srgbClr val="414954"/>
                    </a:solidFill>
                    <a:latin typeface="+mj-lt"/>
                  </a:rPr>
                  <a:t>Social Workers</a:t>
                </a:r>
              </a:p>
            </p:txBody>
          </p:sp>
          <p:sp>
            <p:nvSpPr>
              <p:cNvPr id="20" name="Text Box 27"/>
              <p:cNvSpPr txBox="1">
                <a:spLocks noChangeArrowheads="1"/>
              </p:cNvSpPr>
              <p:nvPr/>
            </p:nvSpPr>
            <p:spPr bwMode="auto">
              <a:xfrm>
                <a:off x="3570288" y="920750"/>
                <a:ext cx="1828800" cy="276999"/>
              </a:xfrm>
              <a:prstGeom prst="rect">
                <a:avLst/>
              </a:prstGeom>
              <a:noFill/>
              <a:ln w="3175">
                <a:solidFill>
                  <a:schemeClr val="tx1"/>
                </a:solidFill>
                <a:miter lim="800000"/>
                <a:headEnd/>
                <a:tailEnd/>
              </a:ln>
            </p:spPr>
            <p:txBody>
              <a:bodyPr anchor="ctr" anchorCtr="0">
                <a:spAutoFit/>
              </a:bodyPr>
              <a:lstStyle/>
              <a:p>
                <a:pPr algn="ctr">
                  <a:spcBef>
                    <a:spcPct val="50000"/>
                  </a:spcBef>
                </a:pPr>
                <a:r>
                  <a:rPr lang="en-GB" sz="1200" b="1" dirty="0">
                    <a:solidFill>
                      <a:srgbClr val="414954"/>
                    </a:solidFill>
                    <a:latin typeface="+mj-lt"/>
                  </a:rPr>
                  <a:t>Create the vision</a:t>
                </a:r>
                <a:endParaRPr lang="en-GB" sz="1050" dirty="0">
                  <a:solidFill>
                    <a:srgbClr val="414954"/>
                  </a:solidFill>
                  <a:latin typeface="+mj-lt"/>
                </a:endParaRPr>
              </a:p>
            </p:txBody>
          </p:sp>
        </p:grpSp>
        <p:sp>
          <p:nvSpPr>
            <p:cNvPr id="6" name="Arc 5"/>
            <p:cNvSpPr/>
            <p:nvPr/>
          </p:nvSpPr>
          <p:spPr>
            <a:xfrm>
              <a:off x="4000497" y="1071546"/>
              <a:ext cx="3667128" cy="1643074"/>
            </a:xfrm>
            <a:prstGeom prst="arc">
              <a:avLst/>
            </a:prstGeom>
            <a:ln w="76200">
              <a:solidFill>
                <a:srgbClr val="009AA6"/>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14954"/>
                </a:solidFill>
                <a:latin typeface="+mj-lt"/>
              </a:endParaRPr>
            </a:p>
          </p:txBody>
        </p:sp>
        <p:sp>
          <p:nvSpPr>
            <p:cNvPr id="7" name="Arc 6"/>
            <p:cNvSpPr/>
            <p:nvPr/>
          </p:nvSpPr>
          <p:spPr>
            <a:xfrm flipH="1">
              <a:off x="1403350" y="1071546"/>
              <a:ext cx="3668716" cy="3214710"/>
            </a:xfrm>
            <a:prstGeom prst="arc">
              <a:avLst/>
            </a:prstGeom>
            <a:ln w="76200">
              <a:solidFill>
                <a:srgbClr val="009AA6"/>
              </a:solidFill>
              <a:headEnd type="triangle"/>
              <a:tailEnd type="non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14954"/>
                </a:solidFill>
                <a:latin typeface="+mj-lt"/>
              </a:endParaRPr>
            </a:p>
          </p:txBody>
        </p:sp>
        <p:sp>
          <p:nvSpPr>
            <p:cNvPr id="8" name="Arc 7"/>
            <p:cNvSpPr/>
            <p:nvPr/>
          </p:nvSpPr>
          <p:spPr>
            <a:xfrm rot="16200000" flipH="1">
              <a:off x="3380584" y="380199"/>
              <a:ext cx="2286017" cy="6240482"/>
            </a:xfrm>
            <a:prstGeom prst="arc">
              <a:avLst>
                <a:gd name="adj1" fmla="val 16200000"/>
                <a:gd name="adj2" fmla="val 5404057"/>
              </a:avLst>
            </a:prstGeom>
            <a:ln w="76200">
              <a:solidFill>
                <a:srgbClr val="009AA6"/>
              </a:solidFill>
              <a:headEnd type="triangle"/>
              <a:tailEnd type="non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14954"/>
                </a:solidFill>
                <a:latin typeface="+mj-lt"/>
              </a:endParaRPr>
            </a:p>
          </p:txBody>
        </p:sp>
        <p:cxnSp>
          <p:nvCxnSpPr>
            <p:cNvPr id="9" name="Straight Connector 8"/>
            <p:cNvCxnSpPr/>
            <p:nvPr/>
          </p:nvCxnSpPr>
          <p:spPr>
            <a:xfrm>
              <a:off x="5857884" y="3148806"/>
              <a:ext cx="914400" cy="0"/>
            </a:xfrm>
            <a:prstGeom prst="line">
              <a:avLst/>
            </a:prstGeom>
            <a:ln w="76200">
              <a:solidFill>
                <a:srgbClr val="004A5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14546" y="3148806"/>
              <a:ext cx="914400" cy="0"/>
            </a:xfrm>
            <a:prstGeom prst="line">
              <a:avLst/>
            </a:prstGeom>
            <a:ln w="76200">
              <a:solidFill>
                <a:srgbClr val="004A50"/>
              </a:solidFill>
              <a:headEnd type="triangle" w="med" len="med"/>
              <a:tailEnd type="triangle" w="med" len="med"/>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9706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007CA4"/>
              </a:solidFill>
            </a:uFill>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007CA4"/>
              </a:solidFill>
            </a:uFill>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ptimus presentation">
      <a:dk1>
        <a:srgbClr val="FFFFFF"/>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399DDC"/>
      </a:hlink>
      <a:folHlink>
        <a:srgbClr val="FF00FF"/>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a:themeElements>
    <a:clrScheme name="Default">
      <a:dk1>
        <a:srgbClr val="000000"/>
      </a:dk1>
      <a:lt1>
        <a:srgbClr val="FFFFFF"/>
      </a:lt1>
      <a:dk2>
        <a:srgbClr val="A7A7A7"/>
      </a:dk2>
      <a:lt2>
        <a:srgbClr val="535353"/>
      </a:lt2>
      <a:accent1>
        <a:srgbClr val="0365C0"/>
      </a:accent1>
      <a:accent2>
        <a:srgbClr val="00882B"/>
      </a:accent2>
      <a:accent3>
        <a:srgbClr val="8F8F8F"/>
      </a:accent3>
      <a:accent4>
        <a:srgbClr val="006A8C"/>
      </a:accent4>
      <a:accent5>
        <a:srgbClr val="AAB7DA"/>
      </a:accent5>
      <a:accent6>
        <a:srgbClr val="007B2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365C0"/>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007CA4"/>
              </a:solidFill>
            </a:uFill>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365C0"/>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Fill>
              <a:solidFill>
                <a:srgbClr val="007CA4"/>
              </a:solidFill>
            </a:uFill>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507</TotalTime>
  <Words>723</Words>
  <Application>Microsoft Office PowerPoint</Application>
  <PresentationFormat>On-screen Show (4:3)</PresentationFormat>
  <Paragraphs>149</Paragraphs>
  <Slides>20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ＭＳ Ｐゴシック</vt:lpstr>
      <vt:lpstr>Arial</vt:lpstr>
      <vt:lpstr>Baskerville Old Face</vt:lpstr>
      <vt:lpstr>Calibri</vt:lpstr>
      <vt:lpstr>Georgia</vt:lpstr>
      <vt:lpstr>Helvetica</vt:lpstr>
      <vt:lpstr>Helvetica Neue</vt:lpstr>
      <vt:lpstr>Osaka</vt:lpstr>
      <vt:lpstr>Times</vt:lpstr>
      <vt:lpstr>Trebuchet MS</vt:lpstr>
      <vt:lpstr>Wingdings</vt:lpstr>
      <vt:lpstr>Default</vt:lpstr>
      <vt:lpstr>Custom Design</vt:lpstr>
      <vt:lpstr>PowerPoint Presentation</vt:lpstr>
      <vt:lpstr>Teaching leaders’ mission &amp; vision</vt:lpstr>
      <vt:lpstr>Agenda</vt:lpstr>
      <vt:lpstr>PowerPoint Presentation</vt:lpstr>
      <vt:lpstr>PowerPoint Presentation</vt:lpstr>
      <vt:lpstr>PowerPoint Presentation</vt:lpstr>
      <vt:lpstr>What is leadership?</vt:lpstr>
      <vt:lpstr>Role of middle leaders – what you do</vt:lpstr>
      <vt:lpstr>Hay model of leadership effectiveness</vt:lpstr>
      <vt:lpstr>What does the day job look like?  </vt:lpstr>
      <vt:lpstr>What does the day job look like? </vt:lpstr>
      <vt:lpstr>Leadership accelerators: the  11 competencies that  differentiate a good from a great middle leader</vt:lpstr>
      <vt:lpstr>What is expected of middle leaders?</vt:lpstr>
      <vt:lpstr>Key questions for prospective middle leaders</vt:lpstr>
      <vt:lpstr>Inspiring a shared vision: Kouzes</vt:lpstr>
      <vt:lpstr>Elevator pitch</vt:lpstr>
      <vt:lpstr>Structuring an elevator pitch</vt:lpstr>
      <vt:lpstr>Time to reflect</vt:lpstr>
      <vt:lpstr>A final quote and speech</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 Worthen</dc:creator>
  <cp:lastModifiedBy>Jaskeran Dosanjh</cp:lastModifiedBy>
  <cp:revision>52</cp:revision>
  <dcterms:modified xsi:type="dcterms:W3CDTF">2015-04-27T11:54:42Z</dcterms:modified>
</cp:coreProperties>
</file>