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279" r:id="rId3"/>
    <p:sldId id="280" r:id="rId4"/>
    <p:sldId id="282" r:id="rId5"/>
    <p:sldId id="283" r:id="rId6"/>
    <p:sldId id="284" r:id="rId7"/>
    <p:sldId id="288" r:id="rId8"/>
    <p:sldId id="285" r:id="rId9"/>
    <p:sldId id="286" r:id="rId10"/>
    <p:sldId id="287" r:id="rId11"/>
    <p:sldId id="281" r:id="rId12"/>
  </p:sldIdLst>
  <p:sldSz cx="9144000" cy="6858000" type="screen4x3"/>
  <p:notesSz cx="6858000" cy="9144000"/>
  <p:defaultTextStyle>
    <a:lvl1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1pPr>
    <a:lvl2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2pPr>
    <a:lvl3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3pPr>
    <a:lvl4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4pPr>
    <a:lvl5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5pPr>
    <a:lvl6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6pPr>
    <a:lvl7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7pPr>
    <a:lvl8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8pPr>
    <a:lvl9pPr defTabSz="457200">
      <a:defRPr sz="1200">
        <a:solidFill>
          <a:srgbClr val="FFFFFF"/>
        </a:solidFill>
        <a:uFill>
          <a:solidFill>
            <a:srgbClr val="007CA4"/>
          </a:solidFill>
        </a:uFill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954"/>
    <a:srgbClr val="399DDC"/>
    <a:srgbClr val="037DE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13AAB-4357-47A3-8470-86F4ACDF8312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1FF5FF-9579-4CC1-8399-49F35DC0DDCE}">
      <dgm:prSet phldrT="[Text]" custT="1"/>
      <dgm:spPr>
        <a:solidFill>
          <a:srgbClr val="399DDC"/>
        </a:solidFill>
        <a:ln>
          <a:noFill/>
        </a:ln>
      </dgm:spPr>
      <dgm:t>
        <a:bodyPr/>
        <a:lstStyle/>
        <a:p>
          <a:endParaRPr lang="en-GB" sz="2400" dirty="0">
            <a:solidFill>
              <a:schemeClr val="bg1"/>
            </a:solidFill>
          </a:endParaRPr>
        </a:p>
      </dgm:t>
    </dgm:pt>
    <dgm:pt modelId="{4257D413-5B26-4D16-BAAD-E9F1B0142490}" type="parTrans" cxnId="{BD3B627B-EBBB-4598-B0CC-6507636B0A7F}">
      <dgm:prSet/>
      <dgm:spPr/>
      <dgm:t>
        <a:bodyPr/>
        <a:lstStyle/>
        <a:p>
          <a:endParaRPr lang="en-GB"/>
        </a:p>
      </dgm:t>
    </dgm:pt>
    <dgm:pt modelId="{454D1EDB-2B15-4276-8D3F-ADD4CA86AA86}" type="sibTrans" cxnId="{BD3B627B-EBBB-4598-B0CC-6507636B0A7F}">
      <dgm:prSet/>
      <dgm:spPr/>
      <dgm:t>
        <a:bodyPr/>
        <a:lstStyle/>
        <a:p>
          <a:endParaRPr lang="en-GB"/>
        </a:p>
      </dgm:t>
    </dgm:pt>
    <dgm:pt modelId="{50EA02EA-82AE-46BB-83C1-D5130EAD3AF5}">
      <dgm:prSet phldrT="[Text]"/>
      <dgm:spPr>
        <a:solidFill>
          <a:srgbClr val="399DDC"/>
        </a:solidFill>
        <a:ln>
          <a:noFill/>
        </a:ln>
      </dgm:spPr>
      <dgm:t>
        <a:bodyPr/>
        <a:lstStyle/>
        <a:p>
          <a:endParaRPr lang="en-GB" dirty="0"/>
        </a:p>
      </dgm:t>
    </dgm:pt>
    <dgm:pt modelId="{287EC1BF-B800-4D4A-B185-2663B2B5A085}" type="parTrans" cxnId="{011E8652-5567-4967-9943-A0C97786CB06}">
      <dgm:prSet/>
      <dgm:spPr/>
      <dgm:t>
        <a:bodyPr/>
        <a:lstStyle/>
        <a:p>
          <a:endParaRPr lang="en-GB"/>
        </a:p>
      </dgm:t>
    </dgm:pt>
    <dgm:pt modelId="{768CF08C-967E-4C80-B4FD-42FE1C27BB84}" type="sibTrans" cxnId="{011E8652-5567-4967-9943-A0C97786CB06}">
      <dgm:prSet/>
      <dgm:spPr/>
      <dgm:t>
        <a:bodyPr/>
        <a:lstStyle/>
        <a:p>
          <a:endParaRPr lang="en-GB"/>
        </a:p>
      </dgm:t>
    </dgm:pt>
    <dgm:pt modelId="{ED09E7F0-5E30-49B0-96AB-2E1D33D191D5}">
      <dgm:prSet phldrT="[Text]" custT="1"/>
      <dgm:spPr>
        <a:solidFill>
          <a:srgbClr val="399DDC"/>
        </a:solidFill>
        <a:ln>
          <a:noFill/>
        </a:ln>
      </dgm:spPr>
      <dgm:t>
        <a:bodyPr/>
        <a:lstStyle/>
        <a:p>
          <a:endParaRPr kumimoji="0" lang="en-GB" sz="1400" b="0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  <a:p>
          <a:endParaRPr kumimoji="0" lang="en-GB" sz="1400" b="0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  <a:p>
          <a:endParaRPr kumimoji="0" lang="en-GB" sz="1400" b="0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  <a:p>
          <a:endParaRPr kumimoji="0" lang="en-GB" sz="1400" b="0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  <a:p>
          <a:endParaRPr kumimoji="0" lang="en-GB" sz="1400" b="0" i="0" u="none" strike="noStrike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</dgm:t>
    </dgm:pt>
    <dgm:pt modelId="{84765685-E0DE-436E-8021-2781E9750C3E}" type="parTrans" cxnId="{671429B5-C423-47A6-A195-01ABCAE0376F}">
      <dgm:prSet/>
      <dgm:spPr/>
      <dgm:t>
        <a:bodyPr/>
        <a:lstStyle/>
        <a:p>
          <a:endParaRPr lang="en-GB"/>
        </a:p>
      </dgm:t>
    </dgm:pt>
    <dgm:pt modelId="{EC7CD082-5F13-4E18-A76E-586DA2259178}" type="sibTrans" cxnId="{671429B5-C423-47A6-A195-01ABCAE0376F}">
      <dgm:prSet/>
      <dgm:spPr/>
      <dgm:t>
        <a:bodyPr/>
        <a:lstStyle/>
        <a:p>
          <a:endParaRPr lang="en-GB"/>
        </a:p>
      </dgm:t>
    </dgm:pt>
    <dgm:pt modelId="{A8FC9998-E93B-41D5-90C2-834BD5BBB51F}">
      <dgm:prSet phldrT="[Text]"/>
      <dgm:spPr>
        <a:solidFill>
          <a:srgbClr val="399DDC"/>
        </a:solidFill>
        <a:ln w="0">
          <a:noFill/>
        </a:ln>
      </dgm:spPr>
      <dgm:t>
        <a:bodyPr/>
        <a:lstStyle/>
        <a:p>
          <a:endParaRPr lang="en-GB" dirty="0"/>
        </a:p>
      </dgm:t>
    </dgm:pt>
    <dgm:pt modelId="{EE476798-2ECF-48D4-B20B-DB3F10713845}" type="parTrans" cxnId="{D430A4EE-4222-4C6C-9D26-DDBB8DC22C02}">
      <dgm:prSet/>
      <dgm:spPr/>
      <dgm:t>
        <a:bodyPr/>
        <a:lstStyle/>
        <a:p>
          <a:endParaRPr lang="en-GB"/>
        </a:p>
      </dgm:t>
    </dgm:pt>
    <dgm:pt modelId="{D5709AFA-AC0F-4856-A730-51EB3F4EBFA4}" type="sibTrans" cxnId="{D430A4EE-4222-4C6C-9D26-DDBB8DC22C02}">
      <dgm:prSet/>
      <dgm:spPr/>
      <dgm:t>
        <a:bodyPr/>
        <a:lstStyle/>
        <a:p>
          <a:endParaRPr lang="en-GB"/>
        </a:p>
      </dgm:t>
    </dgm:pt>
    <dgm:pt modelId="{78EB1C97-EA35-4D3B-9355-10550126BE30}" type="pres">
      <dgm:prSet presAssocID="{22B13AAB-4357-47A3-8470-86F4ACDF831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581D2F-8D10-4A8A-BF72-417FC69E6D4C}" type="pres">
      <dgm:prSet presAssocID="{22B13AAB-4357-47A3-8470-86F4ACDF831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5A4E79-53B7-4439-86D2-4877158685C4}" type="pres">
      <dgm:prSet presAssocID="{22B13AAB-4357-47A3-8470-86F4ACDF831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2106B-B46A-4E49-A79E-6A90EF4BA200}" type="pres">
      <dgm:prSet presAssocID="{22B13AAB-4357-47A3-8470-86F4ACDF831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8241BB-9A81-4867-BFC6-1FBF94623A72}" type="pres">
      <dgm:prSet presAssocID="{22B13AAB-4357-47A3-8470-86F4ACDF831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0913D4-0443-400F-80C0-C7CCF938FB24}" type="presOf" srcId="{50EA02EA-82AE-46BB-83C1-D5130EAD3AF5}" destId="{4E5A4E79-53B7-4439-86D2-4877158685C4}" srcOrd="0" destOrd="0" presId="urn:microsoft.com/office/officeart/2005/8/layout/pyramid4"/>
    <dgm:cxn modelId="{011E8652-5567-4967-9943-A0C97786CB06}" srcId="{22B13AAB-4357-47A3-8470-86F4ACDF8312}" destId="{50EA02EA-82AE-46BB-83C1-D5130EAD3AF5}" srcOrd="1" destOrd="0" parTransId="{287EC1BF-B800-4D4A-B185-2663B2B5A085}" sibTransId="{768CF08C-967E-4C80-B4FD-42FE1C27BB84}"/>
    <dgm:cxn modelId="{11BD57FB-1CB3-444E-8822-A20AB60F309C}" type="presOf" srcId="{F21FF5FF-9579-4CC1-8399-49F35DC0DDCE}" destId="{41581D2F-8D10-4A8A-BF72-417FC69E6D4C}" srcOrd="0" destOrd="0" presId="urn:microsoft.com/office/officeart/2005/8/layout/pyramid4"/>
    <dgm:cxn modelId="{DC38C0F7-6015-4754-A9CD-10C4069CAE41}" type="presOf" srcId="{A8FC9998-E93B-41D5-90C2-834BD5BBB51F}" destId="{2C8241BB-9A81-4867-BFC6-1FBF94623A72}" srcOrd="0" destOrd="0" presId="urn:microsoft.com/office/officeart/2005/8/layout/pyramid4"/>
    <dgm:cxn modelId="{FA8C929F-04A7-46A7-A90B-FF422047F66E}" type="presOf" srcId="{ED09E7F0-5E30-49B0-96AB-2E1D33D191D5}" destId="{4FC2106B-B46A-4E49-A79E-6A90EF4BA200}" srcOrd="0" destOrd="0" presId="urn:microsoft.com/office/officeart/2005/8/layout/pyramid4"/>
    <dgm:cxn modelId="{671429B5-C423-47A6-A195-01ABCAE0376F}" srcId="{22B13AAB-4357-47A3-8470-86F4ACDF8312}" destId="{ED09E7F0-5E30-49B0-96AB-2E1D33D191D5}" srcOrd="2" destOrd="0" parTransId="{84765685-E0DE-436E-8021-2781E9750C3E}" sibTransId="{EC7CD082-5F13-4E18-A76E-586DA2259178}"/>
    <dgm:cxn modelId="{D430A4EE-4222-4C6C-9D26-DDBB8DC22C02}" srcId="{22B13AAB-4357-47A3-8470-86F4ACDF8312}" destId="{A8FC9998-E93B-41D5-90C2-834BD5BBB51F}" srcOrd="3" destOrd="0" parTransId="{EE476798-2ECF-48D4-B20B-DB3F10713845}" sibTransId="{D5709AFA-AC0F-4856-A730-51EB3F4EBFA4}"/>
    <dgm:cxn modelId="{BD3B627B-EBBB-4598-B0CC-6507636B0A7F}" srcId="{22B13AAB-4357-47A3-8470-86F4ACDF8312}" destId="{F21FF5FF-9579-4CC1-8399-49F35DC0DDCE}" srcOrd="0" destOrd="0" parTransId="{4257D413-5B26-4D16-BAAD-E9F1B0142490}" sibTransId="{454D1EDB-2B15-4276-8D3F-ADD4CA86AA86}"/>
    <dgm:cxn modelId="{C563CAF9-4752-4D96-89CD-66A874200B6C}" type="presOf" srcId="{22B13AAB-4357-47A3-8470-86F4ACDF8312}" destId="{78EB1C97-EA35-4D3B-9355-10550126BE30}" srcOrd="0" destOrd="0" presId="urn:microsoft.com/office/officeart/2005/8/layout/pyramid4"/>
    <dgm:cxn modelId="{A4579372-DF85-4A89-9858-1763E2963E77}" type="presParOf" srcId="{78EB1C97-EA35-4D3B-9355-10550126BE30}" destId="{41581D2F-8D10-4A8A-BF72-417FC69E6D4C}" srcOrd="0" destOrd="0" presId="urn:microsoft.com/office/officeart/2005/8/layout/pyramid4"/>
    <dgm:cxn modelId="{F3930377-D058-4370-8091-051F4BB1AEAE}" type="presParOf" srcId="{78EB1C97-EA35-4D3B-9355-10550126BE30}" destId="{4E5A4E79-53B7-4439-86D2-4877158685C4}" srcOrd="1" destOrd="0" presId="urn:microsoft.com/office/officeart/2005/8/layout/pyramid4"/>
    <dgm:cxn modelId="{AF66348C-22D6-4A4C-8D4C-CF4E2E8F51D9}" type="presParOf" srcId="{78EB1C97-EA35-4D3B-9355-10550126BE30}" destId="{4FC2106B-B46A-4E49-A79E-6A90EF4BA200}" srcOrd="2" destOrd="0" presId="urn:microsoft.com/office/officeart/2005/8/layout/pyramid4"/>
    <dgm:cxn modelId="{510FB24B-ABD2-4DA4-9A32-A5867AB30E15}" type="presParOf" srcId="{78EB1C97-EA35-4D3B-9355-10550126BE30}" destId="{2C8241BB-9A81-4867-BFC6-1FBF94623A7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81D2F-8D10-4A8A-BF72-417FC69E6D4C}">
      <dsp:nvSpPr>
        <dsp:cNvPr id="0" name=""/>
        <dsp:cNvSpPr/>
      </dsp:nvSpPr>
      <dsp:spPr>
        <a:xfrm>
          <a:off x="2032000" y="0"/>
          <a:ext cx="2032000" cy="2032000"/>
        </a:xfrm>
        <a:prstGeom prst="triangle">
          <a:avLst/>
        </a:prstGeom>
        <a:solidFill>
          <a:srgbClr val="399DD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bg1"/>
            </a:solidFill>
          </a:endParaRPr>
        </a:p>
      </dsp:txBody>
      <dsp:txXfrm>
        <a:off x="2540000" y="1016000"/>
        <a:ext cx="1016000" cy="1016000"/>
      </dsp:txXfrm>
    </dsp:sp>
    <dsp:sp modelId="{4E5A4E79-53B7-4439-86D2-4877158685C4}">
      <dsp:nvSpPr>
        <dsp:cNvPr id="0" name=""/>
        <dsp:cNvSpPr/>
      </dsp:nvSpPr>
      <dsp:spPr>
        <a:xfrm>
          <a:off x="1016000" y="2032000"/>
          <a:ext cx="2032000" cy="2032000"/>
        </a:xfrm>
        <a:prstGeom prst="triangle">
          <a:avLst/>
        </a:prstGeom>
        <a:solidFill>
          <a:srgbClr val="399DD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900" kern="1200" dirty="0"/>
        </a:p>
      </dsp:txBody>
      <dsp:txXfrm>
        <a:off x="1524000" y="3048000"/>
        <a:ext cx="1016000" cy="1016000"/>
      </dsp:txXfrm>
    </dsp:sp>
    <dsp:sp modelId="{4FC2106B-B46A-4E49-A79E-6A90EF4BA200}">
      <dsp:nvSpPr>
        <dsp:cNvPr id="0" name=""/>
        <dsp:cNvSpPr/>
      </dsp:nvSpPr>
      <dsp:spPr>
        <a:xfrm rot="10800000">
          <a:off x="2032000" y="2032000"/>
          <a:ext cx="2032000" cy="2032000"/>
        </a:xfrm>
        <a:prstGeom prst="triangle">
          <a:avLst/>
        </a:prstGeom>
        <a:solidFill>
          <a:srgbClr val="399DDC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GB" sz="1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GB" sz="1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GB" sz="1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GB" sz="1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n-GB" sz="1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rebuchet MS" pitchFamily="34" charset="0"/>
            <a:ea typeface="+mn-ea"/>
            <a:cs typeface="+mn-cs"/>
          </a:endParaRPr>
        </a:p>
      </dsp:txBody>
      <dsp:txXfrm rot="10800000">
        <a:off x="2540000" y="2032000"/>
        <a:ext cx="1016000" cy="1016000"/>
      </dsp:txXfrm>
    </dsp:sp>
    <dsp:sp modelId="{2C8241BB-9A81-4867-BFC6-1FBF94623A72}">
      <dsp:nvSpPr>
        <dsp:cNvPr id="0" name=""/>
        <dsp:cNvSpPr/>
      </dsp:nvSpPr>
      <dsp:spPr>
        <a:xfrm>
          <a:off x="3048000" y="2032000"/>
          <a:ext cx="2032000" cy="2032000"/>
        </a:xfrm>
        <a:prstGeom prst="triangle">
          <a:avLst/>
        </a:prstGeom>
        <a:solidFill>
          <a:srgbClr val="399DDC"/>
        </a:solidFill>
        <a:ln w="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900" kern="1200" dirty="0"/>
        </a:p>
      </dsp:txBody>
      <dsp:txXfrm>
        <a:off x="3556000" y="3048000"/>
        <a:ext cx="1016000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EA339-0AE9-46CA-B93B-83001DEBFDEA}" type="datetimeFigureOut">
              <a:rPr lang="en-GB" smtClean="0"/>
              <a:pPr/>
              <a:t>01/03/2016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87F3-72B8-49CF-A3BC-A09BD9254DC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85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602776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56000" y="1602000"/>
            <a:ext cx="7705725" cy="4032250"/>
          </a:xfrm>
        </p:spPr>
        <p:txBody>
          <a:bodyPr/>
          <a:lstStyle>
            <a:lvl1pPr>
              <a:defRPr>
                <a:solidFill>
                  <a:srgbClr val="414954"/>
                </a:solidFill>
              </a:defRPr>
            </a:lvl1pPr>
            <a:lvl2pPr>
              <a:defRPr>
                <a:solidFill>
                  <a:srgbClr val="414954"/>
                </a:solidFill>
              </a:defRPr>
            </a:lvl2pPr>
            <a:lvl3pPr>
              <a:defRPr>
                <a:solidFill>
                  <a:srgbClr val="414954"/>
                </a:solidFill>
              </a:defRPr>
            </a:lvl3pPr>
            <a:lvl4pPr>
              <a:defRPr>
                <a:solidFill>
                  <a:srgbClr val="414954"/>
                </a:solidFill>
              </a:defRPr>
            </a:lvl4pPr>
            <a:lvl5pPr>
              <a:defRPr>
                <a:solidFill>
                  <a:srgbClr val="4149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773010" y="6322993"/>
            <a:ext cx="4978844" cy="3984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300" normalizeH="0" baseline="0" noProof="0" dirty="0" smtClean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lang="en-GB" sz="1200" b="1" i="0" u="none" strike="noStrike" kern="0" cap="none" spc="30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EXCELLENCE </a:t>
            </a:r>
            <a:r>
              <a:rPr kumimoji="0" lang="en-GB" sz="1200" b="1" i="0" u="none" strike="noStrike" kern="0" cap="none" spc="300" normalizeH="0" baseline="0" noProof="0" dirty="0" smtClean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TOGETHER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223651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7B7C7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4" descr="optimus_logo_right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914731" y="1246371"/>
            <a:ext cx="3108010" cy="6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1pPr>
      <a:lvl2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2pPr>
      <a:lvl3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3pPr>
      <a:lvl4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4pPr>
      <a:lvl5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5pPr>
      <a:lvl6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6pPr>
      <a:lvl7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7pPr>
      <a:lvl8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8pPr>
      <a:lvl9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1pPr>
      <a:lvl2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2pPr>
      <a:lvl3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3pPr>
      <a:lvl4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4pPr>
      <a:lvl5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5pPr>
      <a:lvl6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6pPr>
      <a:lvl7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7pPr>
      <a:lvl8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8pPr>
      <a:lvl9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1pPr>
      <a:lvl2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2pPr>
      <a:lvl3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3pPr>
      <a:lvl4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4pPr>
      <a:lvl5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5pPr>
      <a:lvl6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6pPr>
      <a:lvl7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7pPr>
      <a:lvl8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8pPr>
      <a:lvl9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000" y="1602000"/>
            <a:ext cx="7848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223651"/>
            <a:ext cx="9144000" cy="1588"/>
          </a:xfrm>
          <a:prstGeom prst="line">
            <a:avLst/>
          </a:prstGeom>
          <a:noFill/>
          <a:ln w="9525" cap="flat" cmpd="sng" algn="ctr">
            <a:solidFill>
              <a:srgbClr val="7B7C7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8" descr="optimus_main_logo_no_text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54552" y="358662"/>
            <a:ext cx="749896" cy="774892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 userDrawn="1"/>
        </p:nvSpPr>
        <p:spPr>
          <a:xfrm>
            <a:off x="773010" y="6322993"/>
            <a:ext cx="4978844" cy="39848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0" cap="none" spc="300" normalizeH="0" baseline="0" noProof="0" dirty="0" smtClean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DEVELOPING</a:t>
            </a:r>
            <a:r>
              <a:rPr kumimoji="0" lang="en-GB" sz="1200" b="1" i="0" u="none" strike="noStrike" kern="0" cap="none" spc="30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EXCELLENCE </a:t>
            </a:r>
            <a:r>
              <a:rPr kumimoji="0" lang="en-GB" sz="1200" b="1" i="0" u="none" strike="noStrike" kern="0" cap="none" spc="300" normalizeH="0" baseline="0" noProof="0" dirty="0" smtClean="0">
                <a:ln>
                  <a:noFill/>
                </a:ln>
                <a:solidFill>
                  <a:srgbClr val="399DDC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TOGETHER</a:t>
            </a:r>
          </a:p>
        </p:txBody>
      </p:sp>
      <p:sp>
        <p:nvSpPr>
          <p:cNvPr id="14" name="Title Placeholder 12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414954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400"/>
        </a:spcAft>
        <a:buClr>
          <a:srgbClr val="414954"/>
        </a:buClr>
        <a:buSzPct val="80000"/>
        <a:buFont typeface="Wingdings" pitchFamily="2" charset="2"/>
        <a:buChar char="¤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•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Char char="»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EALslid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eachingoe" TargetMode="External"/><Relationship Id="rId2" Type="http://schemas.openxmlformats.org/officeDocument/2006/relationships/hyperlink" Target="http://my.optimus-education.com/knowledge-centre/teaching-and-learn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pplementaryeducation.org.uk/supplementary-education-the-nrc" TargetMode="External"/><Relationship Id="rId3" Type="http://schemas.openxmlformats.org/officeDocument/2006/relationships/hyperlink" Target="http://www.naldic.org.uk/" TargetMode="External"/><Relationship Id="rId7" Type="http://schemas.openxmlformats.org/officeDocument/2006/relationships/hyperlink" Target="http://www.multilingualcreativity.org.uk/" TargetMode="External"/><Relationship Id="rId2" Type="http://schemas.openxmlformats.org/officeDocument/2006/relationships/hyperlink" Target="http://www.meshguides.org/guides/node/1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aborativelearning.org/" TargetMode="External"/><Relationship Id="rId11" Type="http://schemas.openxmlformats.org/officeDocument/2006/relationships/hyperlink" Target="http://my.optimus-education.com/eal-teaching-principles-good-practice" TargetMode="External"/><Relationship Id="rId5" Type="http://schemas.openxmlformats.org/officeDocument/2006/relationships/hyperlink" Target="https://www.unboundphilanthropy.org/sites/default/files/EAL_and_educational_achievement2_0.pdf" TargetMode="External"/><Relationship Id="rId10" Type="http://schemas.openxmlformats.org/officeDocument/2006/relationships/hyperlink" Target="http://my.optimus-education.com/eal-teaching-using-pupils-first-language-mainstream-classroom" TargetMode="External"/><Relationship Id="rId4" Type="http://schemas.openxmlformats.org/officeDocument/2006/relationships/hyperlink" Target="https://eal.britishcouncil.org/" TargetMode="External"/><Relationship Id="rId9" Type="http://schemas.openxmlformats.org/officeDocument/2006/relationships/hyperlink" Target="http://my.optimus-education.com/eal-model-polic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"/>
          <p:cNvSpPr/>
          <p:nvPr/>
        </p:nvSpPr>
        <p:spPr>
          <a:xfrm>
            <a:off x="0" y="4941168"/>
            <a:ext cx="914400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defTabSz="914400">
              <a:tabLst>
                <a:tab pos="228600" algn="l"/>
                <a:tab pos="952500" algn="l"/>
              </a:tabLst>
              <a:defRPr sz="1800">
                <a:solidFill>
                  <a:srgbClr val="000000"/>
                </a:solidFill>
                <a:uFillTx/>
              </a:defRPr>
            </a:pPr>
            <a:r>
              <a:rPr lang="en-GB" sz="1400" dirty="0" smtClean="0">
                <a:solidFill>
                  <a:schemeClr val="tx2"/>
                </a:solidFill>
                <a:latin typeface="Trebuchet MS" pitchFamily="34" charset="0"/>
              </a:rPr>
              <a:t>Download this presentation from </a:t>
            </a:r>
            <a:r>
              <a:rPr lang="en-GB" sz="1400" dirty="0">
                <a:solidFill>
                  <a:schemeClr val="tx2"/>
                </a:solidFill>
                <a:latin typeface="Trebuchet MS" pitchFamily="34" charset="0"/>
                <a:hlinkClick r:id="rId2"/>
              </a:rPr>
              <a:t>http://</a:t>
            </a:r>
            <a:r>
              <a:rPr lang="en-GB" sz="1400" dirty="0" smtClean="0">
                <a:solidFill>
                  <a:schemeClr val="tx2"/>
                </a:solidFill>
                <a:latin typeface="Trebuchet MS" pitchFamily="34" charset="0"/>
                <a:hlinkClick r:id="rId2"/>
              </a:rPr>
              <a:t>bit.ly/EALslides</a:t>
            </a:r>
            <a:endParaRPr lang="en-GB" sz="140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lvl="0" algn="ctr" defTabSz="914400">
              <a:tabLst>
                <a:tab pos="228600" algn="l"/>
                <a:tab pos="952500" algn="l"/>
              </a:tabLst>
              <a:defRPr sz="1800">
                <a:solidFill>
                  <a:srgbClr val="000000"/>
                </a:solidFill>
                <a:uFillTx/>
              </a:defRPr>
            </a:pPr>
            <a:endParaRPr lang="en-GB" sz="14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4724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000" b="1" kern="0" dirty="0" smtClean="0">
                <a:solidFill>
                  <a:srgbClr val="414954"/>
                </a:solidFill>
                <a:latin typeface="Trebuchet MS"/>
                <a:cs typeface="Trebuchet MS"/>
              </a:rPr>
              <a:t>Webinar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" y="3352580"/>
            <a:ext cx="9144000" cy="153824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Creating an effective EAL Policy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sz="2200" dirty="0" smtClean="0">
              <a:solidFill>
                <a:srgbClr val="414954"/>
              </a:solidFill>
              <a:uFillTx/>
              <a:latin typeface="Trebuchet MS"/>
              <a:cs typeface="Trebuchet M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 Leedham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800" b="1" noProof="0" dirty="0" smtClean="0">
                <a:solidFill>
                  <a:srgbClr val="414954"/>
                </a:solidFill>
                <a:uFillTx/>
                <a:latin typeface="Trebuchet MS"/>
                <a:cs typeface="Trebuchet MS"/>
              </a:rPr>
              <a:t>English, Literacy and EAL teacher and consultant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@</a:t>
            </a:r>
            <a:r>
              <a:rPr kumimoji="0" lang="en-GB" sz="1800" b="1" i="0" u="none" strike="noStrike" kern="0" cap="none" spc="0" normalizeH="0" baseline="0" dirty="0" err="1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dileed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9550" y="1844824"/>
            <a:ext cx="8683625" cy="37444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</a:rPr>
              <a:t>Find more resources at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GB" sz="1600" kern="1200" dirty="0">
                <a:solidFill>
                  <a:srgbClr val="399DDC"/>
                </a:solidFill>
                <a:uFillTx/>
                <a:latin typeface="Trebuchet MS" pitchFamily="34" charset="0"/>
                <a:hlinkClick r:id="rId2"/>
              </a:rPr>
              <a:t>http://</a:t>
            </a:r>
            <a:r>
              <a:rPr lang="en-GB" sz="1600" kern="1200" dirty="0" smtClean="0">
                <a:solidFill>
                  <a:srgbClr val="399DDC"/>
                </a:solidFill>
                <a:uFillTx/>
                <a:latin typeface="Trebuchet MS" pitchFamily="34" charset="0"/>
                <a:hlinkClick r:id="rId2"/>
              </a:rPr>
              <a:t>my.optimus-education.com/knowledge-centre/teaching-and-learning</a:t>
            </a:r>
            <a:endParaRPr lang="en-GB" sz="1600" kern="1200" dirty="0" smtClean="0">
              <a:solidFill>
                <a:srgbClr val="399DDC"/>
              </a:solidFill>
              <a:uFillTx/>
              <a:latin typeface="Trebuchet MS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</a:rPr>
              <a:t>Follow us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hlinkClick r:id="rId3"/>
              </a:rPr>
              <a:t>@TeachingOE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649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spc="300" dirty="0" smtClean="0">
                <a:solidFill>
                  <a:srgbClr val="414954"/>
                </a:solidFill>
                <a:latin typeface="Trebuchet MS"/>
                <a:cs typeface="Trebuchet MS"/>
              </a:rPr>
              <a:t>Questions &amp; Answers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/>
          <a:lstStyle/>
          <a:p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The importance of developing an EAL </a:t>
            </a:r>
            <a:r>
              <a:rPr lang="en-GB" dirty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P</a:t>
            </a:r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olicy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tabLst/>
              <a:defRPr/>
            </a:pPr>
            <a:endParaRPr lang="en-GB" sz="1400" dirty="0" smtClean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100" dirty="0" smtClean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http://www.2easy.fr/img/revolutionslider/langu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4258444" cy="2231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1484784"/>
            <a:ext cx="756084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 smtClean="0">
                <a:solidFill>
                  <a:srgbClr val="414954"/>
                </a:solidFill>
                <a:latin typeface="+mj-lt"/>
                <a:ea typeface="Calibri" pitchFamily="34" charset="0"/>
                <a:cs typeface="Calibri" pitchFamily="34" charset="0"/>
              </a:rPr>
              <a:t>In England currently 19.4% primary, 15% secondary are EAL learners. </a:t>
            </a:r>
            <a:r>
              <a:rPr lang="en-GB" sz="1400" dirty="0" smtClean="0">
                <a:solidFill>
                  <a:srgbClr val="414954"/>
                </a:solidFill>
                <a:latin typeface="+mj-lt"/>
              </a:rPr>
              <a:t>ISC research indicates that there are now over 8,000 international schools teaching 4.26 million students in English. </a:t>
            </a:r>
            <a:endParaRPr lang="en-GB" sz="1400" dirty="0" smtClean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dirty="0" smtClean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Much variation within and across regions and across pupil groups with complex interwoven issues of social, cognitive and academic development.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dirty="0" smtClean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Strong contextual suggestion of benefit for all pupils when EAL is a central focus of planning and provision. Simultaneous bilingualism is an asset to be encouraged.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Autofit/>
          </a:bodyPr>
          <a:lstStyle/>
          <a:p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An EAL </a:t>
            </a:r>
            <a:r>
              <a:rPr lang="en-GB" dirty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P</a:t>
            </a:r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olicy is an opportunity to engage in an evaluative process of enquiry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 rot="1168187">
            <a:off x="703073" y="1642056"/>
            <a:ext cx="2275864" cy="3900406"/>
          </a:xfrm>
          <a:prstGeom prst="curvedRightArrow">
            <a:avLst/>
          </a:prstGeom>
          <a:solidFill>
            <a:srgbClr val="399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20306817">
            <a:off x="5937191" y="1700184"/>
            <a:ext cx="2228951" cy="3904166"/>
          </a:xfrm>
          <a:prstGeom prst="curvedLeftArrow">
            <a:avLst/>
          </a:prstGeom>
          <a:solidFill>
            <a:srgbClr val="399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283968" y="3573016"/>
            <a:ext cx="504056" cy="136815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707904" y="5157192"/>
            <a:ext cx="18630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200" dirty="0" smtClean="0">
                <a:solidFill>
                  <a:schemeClr val="bg1"/>
                </a:solidFill>
                <a:uFillTx/>
                <a:latin typeface="+mj-lt"/>
              </a:rPr>
              <a:t>EAL Provision</a:t>
            </a:r>
            <a:endParaRPr lang="en-GB" sz="2200" dirty="0" smtClean="0">
              <a:latin typeface="+mj-lt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2492896"/>
            <a:ext cx="93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GB" sz="2200" dirty="0" smtClean="0">
                <a:solidFill>
                  <a:schemeClr val="bg1"/>
                </a:solidFill>
                <a:uFillTx/>
                <a:latin typeface="+mj-lt"/>
              </a:rPr>
              <a:t>EAL </a:t>
            </a:r>
          </a:p>
          <a:p>
            <a:pPr lvl="0" algn="ctr"/>
            <a:r>
              <a:rPr lang="en-GB" sz="2200" dirty="0" smtClean="0">
                <a:solidFill>
                  <a:schemeClr val="bg1"/>
                </a:solidFill>
                <a:uFillTx/>
                <a:latin typeface="+mj-lt"/>
              </a:rPr>
              <a:t>Policy</a:t>
            </a:r>
            <a:endParaRPr lang="en-GB" sz="2200" dirty="0" smtClean="0">
              <a:solidFill>
                <a:schemeClr val="bg1"/>
              </a:solidFill>
              <a:latin typeface="+mj-lt"/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5517232"/>
            <a:ext cx="308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GB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204864"/>
            <a:ext cx="308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GB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2060848"/>
            <a:ext cx="308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  <a:latin typeface="+mj-lt"/>
              </a:rPr>
              <a:t>?</a:t>
            </a:r>
            <a:endParaRPr lang="en-GB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6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6192000" cy="579600"/>
          </a:xfrm>
        </p:spPr>
        <p:txBody>
          <a:bodyPr>
            <a:normAutofit/>
          </a:bodyPr>
          <a:lstStyle/>
          <a:p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EAL Policy at the heart of your school 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endParaRPr lang="en-GB" sz="1400" dirty="0" smtClean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87824" y="1412776"/>
            <a:ext cx="3096344" cy="3109052"/>
            <a:chOff x="1173815" y="214381"/>
            <a:chExt cx="3253068" cy="3253068"/>
          </a:xfrm>
        </p:grpSpPr>
        <p:sp>
          <p:nvSpPr>
            <p:cNvPr id="8" name="Oval 7"/>
            <p:cNvSpPr/>
            <p:nvPr/>
          </p:nvSpPr>
          <p:spPr>
            <a:xfrm>
              <a:off x="1173815" y="214381"/>
              <a:ext cx="3253068" cy="3253068"/>
            </a:xfrm>
            <a:prstGeom prst="ellipse">
              <a:avLst/>
            </a:prstGeom>
            <a:solidFill>
              <a:srgbClr val="037DEB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1615643" y="656209"/>
              <a:ext cx="2385583" cy="1463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>
                  <a:latin typeface="+mj-lt"/>
                  <a:cs typeface="Arial" panose="020B0604020202020204" pitchFamily="34" charset="0"/>
                </a:rPr>
                <a:t>Pupil/family/extra curricular provision/spaces</a:t>
              </a:r>
              <a:endParaRPr lang="en-GB" sz="1400" b="1" kern="1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91680" y="2924944"/>
            <a:ext cx="3181060" cy="3181060"/>
            <a:chOff x="25894" y="2241726"/>
            <a:chExt cx="3253068" cy="3253068"/>
          </a:xfrm>
        </p:grpSpPr>
        <p:sp>
          <p:nvSpPr>
            <p:cNvPr id="6" name="Oval 5"/>
            <p:cNvSpPr/>
            <p:nvPr/>
          </p:nvSpPr>
          <p:spPr>
            <a:xfrm>
              <a:off x="25894" y="2241726"/>
              <a:ext cx="3253068" cy="3253068"/>
            </a:xfrm>
            <a:prstGeom prst="ellipse">
              <a:avLst/>
            </a:prstGeom>
            <a:solidFill>
              <a:srgbClr val="037DEB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13926" y="3321846"/>
              <a:ext cx="1951841" cy="178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School </a:t>
              </a:r>
              <a:r>
                <a:rPr lang="en-GB" sz="1400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leadership and </a:t>
              </a:r>
              <a:r>
                <a:rPr lang="en-GB" sz="1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whole school spaces/provision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95936" y="2852936"/>
            <a:ext cx="3168352" cy="3181060"/>
            <a:chOff x="2347631" y="2173911"/>
            <a:chExt cx="3253068" cy="3253068"/>
          </a:xfrm>
        </p:grpSpPr>
        <p:sp>
          <p:nvSpPr>
            <p:cNvPr id="11" name="Oval 10"/>
            <p:cNvSpPr/>
            <p:nvPr/>
          </p:nvSpPr>
          <p:spPr>
            <a:xfrm>
              <a:off x="2347631" y="2173911"/>
              <a:ext cx="3253068" cy="3253068"/>
            </a:xfrm>
            <a:prstGeom prst="ellipse">
              <a:avLst/>
            </a:prstGeom>
            <a:solidFill>
              <a:srgbClr val="037DEB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382698" y="3425757"/>
              <a:ext cx="1951841" cy="1789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>
                  <a:latin typeface="+mj-lt"/>
                  <a:cs typeface="Arial" panose="020B0604020202020204" pitchFamily="34" charset="0"/>
                </a:rPr>
                <a:t>Teachers and classroom spaces/provision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95936" y="3645024"/>
            <a:ext cx="90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+mj-lt"/>
              </a:rPr>
              <a:t>EAL</a:t>
            </a:r>
          </a:p>
          <a:p>
            <a:pPr algn="ctr"/>
            <a:r>
              <a:rPr lang="en-GB" sz="2000" b="1" dirty="0" smtClean="0">
                <a:latin typeface="+mj-lt"/>
              </a:rPr>
              <a:t>Policy</a:t>
            </a:r>
            <a:endParaRPr lang="en-GB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3789040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414954"/>
                </a:solidFill>
                <a:latin typeface="+mj-lt"/>
              </a:rPr>
              <a:t>SEND Policy</a:t>
            </a:r>
            <a:endParaRPr lang="en-GB" sz="1400" dirty="0">
              <a:solidFill>
                <a:srgbClr val="414954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1700808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414954"/>
                </a:solidFill>
                <a:latin typeface="+mj-lt"/>
              </a:rPr>
              <a:t>Safeguarding Policy</a:t>
            </a:r>
            <a:endParaRPr lang="en-GB" sz="1400" dirty="0">
              <a:solidFill>
                <a:srgbClr val="414954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445224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414954"/>
                </a:solidFill>
                <a:latin typeface="+mj-lt"/>
              </a:rPr>
              <a:t>Assessment Policy</a:t>
            </a:r>
            <a:endParaRPr lang="en-GB" sz="1400" dirty="0">
              <a:solidFill>
                <a:srgbClr val="414954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1340768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414954"/>
                </a:solidFill>
                <a:latin typeface="+mj-lt"/>
              </a:rPr>
              <a:t>Who has an overview of EAL links and overall ownership and accountability for EAL learners? </a:t>
            </a:r>
            <a:endParaRPr lang="en-GB" sz="1400" b="1" dirty="0">
              <a:solidFill>
                <a:srgbClr val="414954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3861048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414954"/>
                </a:solidFill>
                <a:latin typeface="+mj-lt"/>
              </a:rPr>
              <a:t>CPD Policy</a:t>
            </a:r>
            <a:endParaRPr lang="en-GB" sz="1400" dirty="0">
              <a:solidFill>
                <a:srgbClr val="414954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4208" y="5805264"/>
            <a:ext cx="2528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414954"/>
                </a:solidFill>
                <a:latin typeface="+mj-lt"/>
              </a:rPr>
              <a:t>Teaching and Learning Policy</a:t>
            </a:r>
            <a:endParaRPr lang="en-GB" sz="14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608" y="2708920"/>
            <a:ext cx="14189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414954"/>
                </a:solidFill>
                <a:latin typeface="+mj-lt"/>
              </a:rPr>
              <a:t>Inclusion Policy</a:t>
            </a:r>
            <a:endParaRPr lang="en-GB" sz="1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8184" y="2492896"/>
            <a:ext cx="2717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414954"/>
                </a:solidFill>
                <a:latin typeface="+mj-lt"/>
              </a:rPr>
              <a:t>Transition and Admission Policy</a:t>
            </a:r>
            <a:endParaRPr lang="en-GB" sz="1400" dirty="0">
              <a:solidFill>
                <a:srgbClr val="41495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6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/>
          <a:lstStyle/>
          <a:p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EAL Policy: Values and vision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Do all your teachers know and accept these research </a:t>
            </a:r>
            <a:r>
              <a:rPr lang="en-GB" sz="1400" kern="1200" dirty="0" smtClean="0">
                <a:solidFill>
                  <a:srgbClr val="414954"/>
                </a:solidFill>
                <a:uFillTx/>
                <a:latin typeface="Trebuchet MS" pitchFamily="34" charset="0"/>
              </a:rPr>
              <a:t>supported statements?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dirty="0" smtClean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Simultaneous bilingualism is the best possible individual outcome for a learner and a community asset.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 smtClean="0">
                <a:solidFill>
                  <a:srgbClr val="414954"/>
                </a:solidFill>
                <a:latin typeface="+mj-lt"/>
                <a:cs typeface="Arial" pitchFamily="34" charset="0"/>
              </a:rPr>
              <a:t>The quality of English experienced by an EAL learner counts for more than quantity.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dirty="0" smtClean="0">
                <a:solidFill>
                  <a:srgbClr val="414954"/>
                </a:solidFill>
                <a:latin typeface="+mj-lt"/>
                <a:cs typeface="Arial" pitchFamily="34" charset="0"/>
              </a:rPr>
              <a:t>Fluency/literacy in other language/s known is a factor in development of English.</a:t>
            </a:r>
            <a:endParaRPr lang="en-GB" sz="1400" dirty="0">
              <a:solidFill>
                <a:srgbClr val="414954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6" name="Picture 2" descr="http://www.miescuelitanc.us/wp-content/uploads/2014/02/benefits-of-bilingual-br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569689" cy="23916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http://www.nj.gov/education/bilingual/ell_mainstream/images/iceberg_cu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2106235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6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/>
          <a:lstStyle/>
          <a:p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EAL Policy: What about first language/s ?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kern="1200" dirty="0" smtClean="0">
              <a:solidFill>
                <a:srgbClr val="414954"/>
              </a:solidFill>
              <a:uFillTx/>
              <a:latin typeface="Trebuchet MS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kern="1200" dirty="0" smtClean="0">
                <a:solidFill>
                  <a:srgbClr val="414954"/>
                </a:solidFill>
                <a:uFillTx/>
                <a:latin typeface="Trebuchet MS" pitchFamily="34" charset="0"/>
              </a:rPr>
              <a:t>Does your school provision reflect what research tells us about the benefits of bilingualism?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dirty="0" smtClean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Do your teachers make confident and consistent decisions about use of first language/s in the classroom?</a:t>
            </a:r>
          </a:p>
        </p:txBody>
      </p:sp>
      <p:pic>
        <p:nvPicPr>
          <p:cNvPr id="6" name="Picture 2" descr="http://www.2easy.fr/img/revolutionslider/langu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670703" cy="2447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6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>
            <a:noAutofit/>
          </a:bodyPr>
          <a:lstStyle/>
          <a:p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EAL Policy: What do we know about our EAL pupils? 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EAL learners in any context are not a homogenous group. 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defRPr/>
            </a:pPr>
            <a:r>
              <a:rPr lang="en-GB" sz="1400" kern="1200" dirty="0" smtClean="0">
                <a:solidFill>
                  <a:srgbClr val="414954"/>
                </a:solidFill>
                <a:uFillTx/>
                <a:latin typeface="Trebuchet MS" pitchFamily="34" charset="0"/>
              </a:rPr>
              <a:t>L1 fluency/literacy, prior experience of schooling, time/context of learning English and social/emotional factors all play a part. 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endParaRPr lang="en-GB" sz="1400" kern="1200" dirty="0" smtClean="0">
              <a:solidFill>
                <a:srgbClr val="414954"/>
              </a:solidFill>
              <a:uFillTx/>
              <a:latin typeface="Trebuchet MS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endParaRPr lang="en-GB" sz="1400" kern="1200" dirty="0" smtClean="0">
              <a:solidFill>
                <a:srgbClr val="414954"/>
              </a:solidFill>
              <a:uFillTx/>
              <a:latin typeface="Trebuchet MS" pitchFamily="34" charset="0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14954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kern="1200" dirty="0" smtClean="0">
                <a:solidFill>
                  <a:srgbClr val="414954"/>
                </a:solidFill>
                <a:uFillTx/>
                <a:latin typeface="Trebuchet MS" pitchFamily="34" charset="0"/>
              </a:rPr>
              <a:t>How accurate and detailed is the information recorded about your individual EAL learners?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kern="1200" dirty="0" smtClean="0">
                <a:solidFill>
                  <a:srgbClr val="414954"/>
                </a:solidFill>
                <a:uFillTx/>
                <a:latin typeface="Trebuchet MS" pitchFamily="34" charset="0"/>
              </a:rPr>
              <a:t>What is shared with teachers and do they understand and use the information effectively?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endParaRPr lang="en-GB" sz="1400" dirty="0" smtClean="0">
              <a:solidFill>
                <a:srgbClr val="414954"/>
              </a:solidFill>
              <a:latin typeface="Trebuchet MS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08" y="3068960"/>
          <a:ext cx="3223260" cy="1226820"/>
        </p:xfrm>
        <a:graphic>
          <a:graphicData uri="http://schemas.openxmlformats.org/drawingml/2006/table">
            <a:tbl>
              <a:tblPr/>
              <a:tblGrid>
                <a:gridCol w="807720"/>
                <a:gridCol w="881380"/>
                <a:gridCol w="723900"/>
                <a:gridCol w="810260"/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Class List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Name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Form</a:t>
                      </a:r>
                      <a:endParaRPr lang="en-GB" sz="140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Gender</a:t>
                      </a:r>
                      <a:endParaRPr lang="en-GB" sz="140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EAL </a:t>
                      </a:r>
                      <a:endParaRPr lang="en-GB" sz="140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Ahmed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7U</a:t>
                      </a:r>
                      <a:endParaRPr lang="en-GB" sz="140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Barry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7U</a:t>
                      </a:r>
                      <a:endParaRPr lang="en-GB" sz="140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M</a:t>
                      </a:r>
                      <a:endParaRPr lang="en-GB" sz="140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x</a:t>
                      </a:r>
                      <a:endParaRPr lang="en-GB" sz="140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Celeste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7U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F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14954"/>
                          </a:solidFill>
                          <a:latin typeface="Trebuchet MS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GB" sz="1400" dirty="0">
                        <a:solidFill>
                          <a:srgbClr val="41495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 descr="http://thumbs.dreamstime.com/z/conceptual-stick-figures-homogeneous-rows-one-vector-illustration-standing-waving-being-highlighted-38557377.jpg"/>
          <p:cNvPicPr>
            <a:picLocks noChangeAspect="1" noChangeArrowheads="1"/>
          </p:cNvPicPr>
          <p:nvPr/>
        </p:nvPicPr>
        <p:blipFill>
          <a:blip r:embed="rId2" cstate="print"/>
          <a:srcRect l="16800" t="28825" r="41201" b="35800"/>
          <a:stretch>
            <a:fillRect/>
          </a:stretch>
        </p:blipFill>
        <p:spPr bwMode="auto">
          <a:xfrm>
            <a:off x="4788024" y="2852936"/>
            <a:ext cx="1728192" cy="1555373"/>
          </a:xfrm>
          <a:prstGeom prst="rect">
            <a:avLst/>
          </a:prstGeom>
          <a:noFill/>
        </p:spPr>
      </p:pic>
      <p:pic>
        <p:nvPicPr>
          <p:cNvPr id="8" name="Picture 2" descr="http://thumbs.dreamstime.com/z/conceptual-stick-figures-homogeneous-rows-one-vector-illustration-standing-waving-being-highlighted-38557377.jpg"/>
          <p:cNvPicPr>
            <a:picLocks noChangeAspect="1" noChangeArrowheads="1"/>
          </p:cNvPicPr>
          <p:nvPr/>
        </p:nvPicPr>
        <p:blipFill>
          <a:blip r:embed="rId2" cstate="print"/>
          <a:srcRect l="16800" t="28825" r="41201" b="35800"/>
          <a:stretch>
            <a:fillRect/>
          </a:stretch>
        </p:blipFill>
        <p:spPr bwMode="auto">
          <a:xfrm>
            <a:off x="6516216" y="2852936"/>
            <a:ext cx="1728192" cy="1555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6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/>
          <a:lstStyle/>
          <a:p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EAL Policy: Consistent EAL aware pedagogy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Do your teachers have a shared understanding of how to plan/</a:t>
            </a:r>
            <a:r>
              <a:rPr kumimoji="0" lang="en-GB" sz="1400" b="0" i="0" u="none" strike="noStrike" kern="1200" cap="none" spc="0" normalizeH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deliver lessons for EAL learners?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14954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dirty="0" smtClean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Comprehensible input.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dirty="0" smtClean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Appropriate cognitive challenge.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tabLst/>
              <a:defRPr/>
            </a:pPr>
            <a:r>
              <a:rPr lang="en-GB" sz="1400" dirty="0" smtClean="0">
                <a:solidFill>
                  <a:srgbClr val="414954"/>
                </a:solidFill>
                <a:latin typeface="Trebuchet MS" pitchFamily="34" charset="0"/>
                <a:ea typeface="Calibri" pitchFamily="34" charset="0"/>
                <a:cs typeface="Calibri" pitchFamily="34" charset="0"/>
              </a:rPr>
              <a:t>Language aware pedagogy to develop English fluency.</a:t>
            </a:r>
          </a:p>
        </p:txBody>
      </p:sp>
      <p:pic>
        <p:nvPicPr>
          <p:cNvPr id="13314" name="Picture 2" descr="http://images.slideplayer.com/19/5737132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3432422" cy="257543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3419872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36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</p:spPr>
        <p:txBody>
          <a:bodyPr/>
          <a:lstStyle/>
          <a:p>
            <a:r>
              <a:rPr lang="en-GB" dirty="0" smtClean="0">
                <a:uFill>
                  <a:solidFill>
                    <a:srgbClr val="007CA4"/>
                  </a:solidFill>
                </a:uFill>
                <a:cs typeface="Helvetica"/>
                <a:sym typeface="Arial"/>
              </a:rPr>
              <a:t>EAL Policy: Further reading and links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5" y="1602000"/>
            <a:ext cx="784887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 smtClean="0">
                <a:solidFill>
                  <a:srgbClr val="414954"/>
                </a:solidFill>
                <a:latin typeface="Arial" pitchFamily="34" charset="0"/>
                <a:cs typeface="Arial" pitchFamily="34" charset="0"/>
              </a:rPr>
              <a:t>EAL Mesh Guide </a:t>
            </a:r>
            <a:r>
              <a:rPr lang="en-GB" sz="1400" u="sng" dirty="0" smtClean="0">
                <a:latin typeface="Arial" pitchFamily="34" charset="0"/>
                <a:cs typeface="Arial" pitchFamily="34" charset="0"/>
                <a:hlinkClick r:id="rId2"/>
              </a:rPr>
              <a:t>http://www.meshguides.org/guides/node/112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 smtClean="0">
                <a:solidFill>
                  <a:srgbClr val="414954"/>
                </a:solidFill>
                <a:latin typeface="+mj-lt"/>
                <a:cs typeface="Arial" pitchFamily="34" charset="0"/>
              </a:rPr>
              <a:t>NALDIC</a:t>
            </a:r>
            <a:r>
              <a:rPr lang="en-GB" sz="1400" dirty="0" smtClean="0">
                <a:solidFill>
                  <a:srgbClr val="414954"/>
                </a:solidFill>
                <a:cs typeface="Arial" pitchFamily="34" charset="0"/>
              </a:rPr>
              <a:t>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u="sng" dirty="0" smtClean="0">
                <a:latin typeface="Arial" pitchFamily="34" charset="0"/>
                <a:cs typeface="Arial" pitchFamily="34" charset="0"/>
                <a:hlinkClick r:id="rId3"/>
              </a:rPr>
              <a:t>http://www.naldic.org.uk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 smtClean="0">
                <a:solidFill>
                  <a:srgbClr val="414954"/>
                </a:solidFill>
                <a:latin typeface="Arial" pitchFamily="34" charset="0"/>
                <a:cs typeface="Arial" pitchFamily="34" charset="0"/>
              </a:rPr>
              <a:t>EAL Nexus </a:t>
            </a:r>
            <a:r>
              <a:rPr lang="en-GB" sz="1400" dirty="0" smtClean="0">
                <a:solidFill>
                  <a:srgbClr val="4149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u="sng" dirty="0" smtClean="0">
                <a:latin typeface="Arial" pitchFamily="34" charset="0"/>
                <a:cs typeface="Arial" pitchFamily="34" charset="0"/>
                <a:hlinkClick r:id="rId4"/>
              </a:rPr>
              <a:t>https://eal.britishcouncil.org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 smtClean="0">
                <a:solidFill>
                  <a:srgbClr val="414954"/>
                </a:solidFill>
                <a:latin typeface="+mj-lt"/>
                <a:cs typeface="Arial" pitchFamily="34" charset="0"/>
              </a:rPr>
              <a:t>Professor Steve Strand </a:t>
            </a:r>
            <a:r>
              <a:rPr lang="en-GB" sz="1400" dirty="0" smtClean="0">
                <a:latin typeface="Arial" pitchFamily="34" charset="0"/>
                <a:cs typeface="Arial" pitchFamily="34" charset="0"/>
                <a:hlinkClick r:id="rId5"/>
              </a:rPr>
              <a:t>https://www.unboundphilanthropy.org/sites/default/files/EAL_and_educational_achievement2_0.pdf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 smtClean="0">
                <a:solidFill>
                  <a:srgbClr val="414954"/>
                </a:solidFill>
                <a:latin typeface="+mj-lt"/>
                <a:cs typeface="Arial" pitchFamily="34" charset="0"/>
              </a:rPr>
              <a:t>The Collaborative Learning Project </a:t>
            </a:r>
            <a:r>
              <a:rPr lang="en-GB" sz="1400" u="sng" dirty="0" smtClean="0">
                <a:latin typeface="Arial" pitchFamily="34" charset="0"/>
                <a:cs typeface="Arial" pitchFamily="34" charset="0"/>
                <a:hlinkClick r:id="rId6"/>
              </a:rPr>
              <a:t>http://www.collaborativelearning.org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 smtClean="0">
                <a:solidFill>
                  <a:srgbClr val="414954"/>
                </a:solidFill>
                <a:latin typeface="+mj-lt"/>
                <a:cs typeface="Arial" pitchFamily="34" charset="0"/>
              </a:rPr>
              <a:t>The Multilingual Creativity Hub </a:t>
            </a:r>
            <a:r>
              <a:rPr lang="en-GB" sz="1400" u="sng" dirty="0" smtClean="0">
                <a:latin typeface="Arial" pitchFamily="34" charset="0"/>
                <a:cs typeface="Arial" pitchFamily="34" charset="0"/>
                <a:hlinkClick r:id="rId7"/>
              </a:rPr>
              <a:t>http://www.multilingualcreativity.org.uk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 smtClean="0">
                <a:solidFill>
                  <a:srgbClr val="414954"/>
                </a:solidFill>
                <a:latin typeface="+mj-lt"/>
                <a:cs typeface="Arial" pitchFamily="34" charset="0"/>
              </a:rPr>
              <a:t>The National Resource Centre for Supplementary Education </a:t>
            </a:r>
            <a:r>
              <a:rPr lang="en-GB" sz="1400" u="sng" dirty="0" smtClean="0">
                <a:latin typeface="Arial" pitchFamily="34" charset="0"/>
                <a:cs typeface="Arial" pitchFamily="34" charset="0"/>
                <a:hlinkClick r:id="rId8"/>
              </a:rPr>
              <a:t>http://www.supplementaryeducation.org.uk/supplementary-education-the-nrc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>
                <a:solidFill>
                  <a:srgbClr val="414954"/>
                </a:solidFill>
                <a:latin typeface="+mj-lt"/>
                <a:cs typeface="Arial" pitchFamily="34" charset="0"/>
              </a:rPr>
              <a:t>EAL model policy </a:t>
            </a:r>
            <a:r>
              <a:rPr lang="en-GB" sz="1400" u="sng" dirty="0">
                <a:latin typeface="Arial" pitchFamily="34" charset="0"/>
                <a:cs typeface="Arial" pitchFamily="34" charset="0"/>
                <a:hlinkClick r:id="rId9"/>
              </a:rPr>
              <a:t>http://</a:t>
            </a:r>
            <a:r>
              <a:rPr lang="en-GB" sz="1400" u="sng" dirty="0" smtClean="0">
                <a:latin typeface="Arial" pitchFamily="34" charset="0"/>
                <a:cs typeface="Arial" pitchFamily="34" charset="0"/>
                <a:hlinkClick r:id="rId9"/>
              </a:rPr>
              <a:t>my.optimus-education.com/eal-model-policy</a:t>
            </a:r>
            <a:endParaRPr lang="en-GB" sz="1400" u="sng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>
                <a:solidFill>
                  <a:srgbClr val="414954"/>
                </a:solidFill>
                <a:latin typeface="+mj-lt"/>
                <a:cs typeface="Arial" pitchFamily="34" charset="0"/>
              </a:rPr>
              <a:t>Developing first language in the classroom </a:t>
            </a:r>
            <a:r>
              <a:rPr lang="en-GB" sz="1400" dirty="0">
                <a:solidFill>
                  <a:srgbClr val="414954"/>
                </a:solidFill>
                <a:latin typeface="+mj-lt"/>
                <a:cs typeface="Arial" pitchFamily="34" charset="0"/>
                <a:hlinkClick r:id="rId10"/>
              </a:rPr>
              <a:t>http://</a:t>
            </a:r>
            <a:r>
              <a:rPr lang="en-GB" sz="1400" dirty="0" smtClean="0">
                <a:solidFill>
                  <a:srgbClr val="414954"/>
                </a:solidFill>
                <a:latin typeface="+mj-lt"/>
                <a:cs typeface="Arial" pitchFamily="34" charset="0"/>
                <a:hlinkClick r:id="rId10"/>
              </a:rPr>
              <a:t>my.optimus-education.com/eal-teaching-using-pupils-first-language-mainstream-classroom</a:t>
            </a:r>
            <a:endParaRPr lang="en-GB" sz="1400" dirty="0" smtClean="0">
              <a:solidFill>
                <a:srgbClr val="414954"/>
              </a:solidFill>
              <a:latin typeface="+mj-lt"/>
              <a:cs typeface="Arial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r>
              <a:rPr lang="en-GB" sz="1400" b="1" dirty="0">
                <a:solidFill>
                  <a:srgbClr val="414954"/>
                </a:solidFill>
                <a:latin typeface="+mj-lt"/>
                <a:cs typeface="Arial" pitchFamily="34" charset="0"/>
              </a:rPr>
              <a:t>EAL teaching and </a:t>
            </a:r>
            <a:r>
              <a:rPr lang="en-GB" sz="1400" b="1" dirty="0">
                <a:solidFill>
                  <a:srgbClr val="414954"/>
                </a:solidFill>
                <a:latin typeface="+mj-lt"/>
                <a:cs typeface="Arial" pitchFamily="34" charset="0"/>
              </a:rPr>
              <a:t>learning principles</a:t>
            </a:r>
            <a:r>
              <a:rPr lang="en-GB" sz="1400" dirty="0">
                <a:solidFill>
                  <a:srgbClr val="414954"/>
                </a:solidFill>
                <a:latin typeface="+mj-lt"/>
                <a:cs typeface="Arial" pitchFamily="34" charset="0"/>
              </a:rPr>
              <a:t> </a:t>
            </a:r>
            <a:r>
              <a:rPr lang="en-GB" sz="1400" dirty="0">
                <a:solidFill>
                  <a:srgbClr val="414954"/>
                </a:solidFill>
                <a:latin typeface="+mj-lt"/>
                <a:cs typeface="Arial" pitchFamily="34" charset="0"/>
                <a:hlinkClick r:id="rId11"/>
              </a:rPr>
              <a:t>http://</a:t>
            </a:r>
            <a:r>
              <a:rPr lang="en-GB" sz="1400" dirty="0" smtClean="0">
                <a:solidFill>
                  <a:srgbClr val="414954"/>
                </a:solidFill>
                <a:latin typeface="+mj-lt"/>
                <a:cs typeface="Arial" pitchFamily="34" charset="0"/>
                <a:hlinkClick r:id="rId11"/>
              </a:rPr>
              <a:t>my.optimus-education.com/eal-teaching-principles-good-practice</a:t>
            </a:r>
            <a:endParaRPr lang="en-GB" sz="1400" dirty="0" smtClean="0">
              <a:solidFill>
                <a:srgbClr val="414954"/>
              </a:solidFill>
              <a:latin typeface="+mj-lt"/>
              <a:cs typeface="Arial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 smtClean="0">
              <a:solidFill>
                <a:srgbClr val="414954"/>
              </a:solidFill>
              <a:latin typeface="+mj-lt"/>
              <a:cs typeface="Arial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b="1" dirty="0">
              <a:solidFill>
                <a:srgbClr val="414954"/>
              </a:solidFill>
              <a:latin typeface="+mj-lt"/>
              <a:cs typeface="Arial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b="1" dirty="0">
              <a:solidFill>
                <a:srgbClr val="414954"/>
              </a:solidFill>
              <a:latin typeface="+mj-lt"/>
              <a:cs typeface="Arial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l" defTabSz="914400" rtl="0">
              <a:spcAft>
                <a:spcPts val="1400"/>
              </a:spcAft>
              <a:buClr>
                <a:srgbClr val="414B54"/>
              </a:buClr>
              <a:buSzPct val="80000"/>
              <a:buFont typeface="Wingdings" pitchFamily="2" charset="2"/>
              <a:buChar char=""/>
              <a:defRPr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512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Georgia</vt:lpstr>
      <vt:lpstr>Helvetica</vt:lpstr>
      <vt:lpstr>Helvetica Neue</vt:lpstr>
      <vt:lpstr>Times New Roman</vt:lpstr>
      <vt:lpstr>Trebuchet MS</vt:lpstr>
      <vt:lpstr>Wingdings</vt:lpstr>
      <vt:lpstr>Default</vt:lpstr>
      <vt:lpstr>Custom Design</vt:lpstr>
      <vt:lpstr>PowerPoint Presentation</vt:lpstr>
      <vt:lpstr>The importance of developing an EAL Policy</vt:lpstr>
      <vt:lpstr>An EAL Policy is an opportunity to engage in an evaluative process of enquiry</vt:lpstr>
      <vt:lpstr>EAL Policy at the heart of your school </vt:lpstr>
      <vt:lpstr>EAL Policy: Values and vision</vt:lpstr>
      <vt:lpstr>EAL Policy: What about first language/s ?</vt:lpstr>
      <vt:lpstr>EAL Policy: What do we know about our EAL pupils? </vt:lpstr>
      <vt:lpstr>EAL Policy: Consistent EAL aware pedagogy</vt:lpstr>
      <vt:lpstr>EAL Policy: Further reading and links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Worthen</dc:creator>
  <cp:lastModifiedBy>Owen Carter</cp:lastModifiedBy>
  <cp:revision>78</cp:revision>
  <dcterms:modified xsi:type="dcterms:W3CDTF">2016-03-01T11:15:40Z</dcterms:modified>
</cp:coreProperties>
</file>