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51" r:id="rId5"/>
  </p:sldMasterIdLst>
  <p:notesMasterIdLst>
    <p:notesMasterId r:id="rId23"/>
  </p:notesMasterIdLst>
  <p:handoutMasterIdLst>
    <p:handoutMasterId r:id="rId24"/>
  </p:handoutMasterIdLst>
  <p:sldIdLst>
    <p:sldId id="279" r:id="rId6"/>
    <p:sldId id="280" r:id="rId7"/>
    <p:sldId id="282" r:id="rId8"/>
    <p:sldId id="284" r:id="rId9"/>
    <p:sldId id="285" r:id="rId10"/>
    <p:sldId id="283" r:id="rId11"/>
    <p:sldId id="287" r:id="rId12"/>
    <p:sldId id="292" r:id="rId13"/>
    <p:sldId id="288" r:id="rId14"/>
    <p:sldId id="286" r:id="rId15"/>
    <p:sldId id="295" r:id="rId16"/>
    <p:sldId id="289" r:id="rId17"/>
    <p:sldId id="290" r:id="rId18"/>
    <p:sldId id="291" r:id="rId19"/>
    <p:sldId id="294" r:id="rId20"/>
    <p:sldId id="293" r:id="rId21"/>
    <p:sldId id="281" r:id="rId22"/>
  </p:sldIdLst>
  <p:sldSz cx="9144000" cy="6858000" type="screen4x3"/>
  <p:notesSz cx="6858000" cy="9144000"/>
  <p:defaultTextStyle>
    <a:lvl1pPr defTabSz="457200">
      <a:defRPr sz="1200">
        <a:solidFill>
          <a:srgbClr val="FFFFFF"/>
        </a:solidFill>
        <a:uFill>
          <a:solidFill>
            <a:srgbClr val="007CA4"/>
          </a:solidFill>
        </a:uFill>
        <a:latin typeface="+mn-lt"/>
        <a:ea typeface="+mn-ea"/>
        <a:cs typeface="+mn-cs"/>
        <a:sym typeface="Helvetica Neue"/>
      </a:defRPr>
    </a:lvl1pPr>
    <a:lvl2pPr defTabSz="457200">
      <a:defRPr sz="1200">
        <a:solidFill>
          <a:srgbClr val="FFFFFF"/>
        </a:solidFill>
        <a:uFill>
          <a:solidFill>
            <a:srgbClr val="007CA4"/>
          </a:solidFill>
        </a:uFill>
        <a:latin typeface="+mn-lt"/>
        <a:ea typeface="+mn-ea"/>
        <a:cs typeface="+mn-cs"/>
        <a:sym typeface="Helvetica Neue"/>
      </a:defRPr>
    </a:lvl2pPr>
    <a:lvl3pPr defTabSz="457200">
      <a:defRPr sz="1200">
        <a:solidFill>
          <a:srgbClr val="FFFFFF"/>
        </a:solidFill>
        <a:uFill>
          <a:solidFill>
            <a:srgbClr val="007CA4"/>
          </a:solidFill>
        </a:uFill>
        <a:latin typeface="+mn-lt"/>
        <a:ea typeface="+mn-ea"/>
        <a:cs typeface="+mn-cs"/>
        <a:sym typeface="Helvetica Neue"/>
      </a:defRPr>
    </a:lvl3pPr>
    <a:lvl4pPr defTabSz="457200">
      <a:defRPr sz="1200">
        <a:solidFill>
          <a:srgbClr val="FFFFFF"/>
        </a:solidFill>
        <a:uFill>
          <a:solidFill>
            <a:srgbClr val="007CA4"/>
          </a:solidFill>
        </a:uFill>
        <a:latin typeface="+mn-lt"/>
        <a:ea typeface="+mn-ea"/>
        <a:cs typeface="+mn-cs"/>
        <a:sym typeface="Helvetica Neue"/>
      </a:defRPr>
    </a:lvl4pPr>
    <a:lvl5pPr defTabSz="457200">
      <a:defRPr sz="1200">
        <a:solidFill>
          <a:srgbClr val="FFFFFF"/>
        </a:solidFill>
        <a:uFill>
          <a:solidFill>
            <a:srgbClr val="007CA4"/>
          </a:solidFill>
        </a:uFill>
        <a:latin typeface="+mn-lt"/>
        <a:ea typeface="+mn-ea"/>
        <a:cs typeface="+mn-cs"/>
        <a:sym typeface="Helvetica Neue"/>
      </a:defRPr>
    </a:lvl5pPr>
    <a:lvl6pPr defTabSz="457200">
      <a:defRPr sz="1200">
        <a:solidFill>
          <a:srgbClr val="FFFFFF"/>
        </a:solidFill>
        <a:uFill>
          <a:solidFill>
            <a:srgbClr val="007CA4"/>
          </a:solidFill>
        </a:uFill>
        <a:latin typeface="+mn-lt"/>
        <a:ea typeface="+mn-ea"/>
        <a:cs typeface="+mn-cs"/>
        <a:sym typeface="Helvetica Neue"/>
      </a:defRPr>
    </a:lvl6pPr>
    <a:lvl7pPr defTabSz="457200">
      <a:defRPr sz="1200">
        <a:solidFill>
          <a:srgbClr val="FFFFFF"/>
        </a:solidFill>
        <a:uFill>
          <a:solidFill>
            <a:srgbClr val="007CA4"/>
          </a:solidFill>
        </a:uFill>
        <a:latin typeface="+mn-lt"/>
        <a:ea typeface="+mn-ea"/>
        <a:cs typeface="+mn-cs"/>
        <a:sym typeface="Helvetica Neue"/>
      </a:defRPr>
    </a:lvl7pPr>
    <a:lvl8pPr defTabSz="457200">
      <a:defRPr sz="1200">
        <a:solidFill>
          <a:srgbClr val="FFFFFF"/>
        </a:solidFill>
        <a:uFill>
          <a:solidFill>
            <a:srgbClr val="007CA4"/>
          </a:solidFill>
        </a:uFill>
        <a:latin typeface="+mn-lt"/>
        <a:ea typeface="+mn-ea"/>
        <a:cs typeface="+mn-cs"/>
        <a:sym typeface="Helvetica Neue"/>
      </a:defRPr>
    </a:lvl8pPr>
    <a:lvl9pPr defTabSz="457200">
      <a:defRPr sz="1200">
        <a:solidFill>
          <a:srgbClr val="FFFFFF"/>
        </a:solidFill>
        <a:uFill>
          <a:solidFill>
            <a:srgbClr val="007CA4"/>
          </a:solidFill>
        </a:uFill>
        <a:latin typeface="+mn-lt"/>
        <a:ea typeface="+mn-ea"/>
        <a:cs typeface="+mn-cs"/>
        <a:sym typeface="Helvetica Neue"/>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DDC"/>
    <a:srgbClr val="41495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A11918-97FE-4168-A236-711E3DD30B6D}" v="58" dt="2019-03-05T11:06:42.073"/>
  </p1510:revLst>
</p1510:revInfo>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2E8"/>
          </a:solidFill>
        </a:fill>
      </a:tcStyle>
    </a:wholeTbl>
    <a:band2H>
      <a:tcTxStyle/>
      <a:tcStyle>
        <a:tcBdr/>
        <a:fill>
          <a:solidFill>
            <a:srgbClr val="E6EA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365C0"/>
          </a:solidFill>
        </a:fill>
      </a:tcStyle>
    </a:firstRow>
  </a:tblStyle>
  <a:tblStyle styleId="{C7B018BB-80A7-4F77-B60F-C8B233D01FF8}"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6CB"/>
          </a:solidFill>
        </a:fill>
      </a:tcStyle>
    </a:wholeTbl>
    <a:band2H>
      <a:tcTxStyle/>
      <a:tcStyle>
        <a:tcBdr/>
        <a:fill>
          <a:solidFill>
            <a:srgbClr val="E6ECE7"/>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7B27"/>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7B27"/>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7B27"/>
          </a:solidFill>
        </a:fill>
      </a:tcStyle>
    </a:firstRow>
  </a:tblStyle>
  <a:tblStyle styleId="{CF821DB8-F4EB-4A41-A1BA-3FCAFE7338EE}" styleName="">
    <a:tblBg/>
    <a:wholeTb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Col>
    <a:lastRow>
      <a:tcTxStyle b="on" i="on">
        <a:fontRef idx="minor">
          <a:srgbClr val="FFFFFF"/>
        </a:fontRef>
        <a:srgbClr val="FFFFFF"/>
      </a:tcTxStyle>
      <a:tcStyle>
        <a:tcBdr>
          <a:left>
            <a:ln w="12700" cap="flat">
              <a:noFill/>
              <a:miter lim="400000"/>
            </a:ln>
          </a:left>
          <a:right>
            <a:ln w="12700" cap="flat">
              <a:noFill/>
              <a:miter lim="400000"/>
            </a:ln>
          </a:right>
          <a:top>
            <a:ln w="50800" cap="flat">
              <a:solidFill>
                <a:srgbClr val="FFFFFF"/>
              </a:solidFill>
              <a:prstDash val="solid"/>
              <a:bevel/>
            </a:ln>
          </a:top>
          <a:bottom>
            <a:ln w="25400" cap="flat">
              <a:solidFill>
                <a:srgbClr val="FFFFFF"/>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bevel/>
            </a:ln>
          </a:top>
          <a:bottom>
            <a:ln w="25400" cap="flat">
              <a:solidFill>
                <a:srgbClr val="FFFFFF"/>
              </a:solidFill>
              <a:prstDash val="solid"/>
              <a:bevel/>
            </a:ln>
          </a:bottom>
          <a:insideH>
            <a:ln w="12700" cap="flat">
              <a:noFill/>
              <a:miter lim="400000"/>
            </a:ln>
          </a:insideH>
          <a:insideV>
            <a:ln w="12700" cap="flat">
              <a:noFill/>
              <a:miter lim="400000"/>
            </a:ln>
          </a:insideV>
        </a:tcBdr>
        <a:fill>
          <a:solidFill>
            <a:srgbClr val="0365C0"/>
          </a:solidFill>
        </a:fill>
      </a:tcStyle>
    </a:firstRow>
  </a:tblStyle>
  <a:tblStyle styleId="{33BA23B1-9221-436E-865A-0063620EA4FD}"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2708684C-4D16-4618-839F-0558EEFCDFE6}" styleName="">
    <a:tblBg/>
    <a:wholeTb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notesViewPr>
    <p:cSldViewPr>
      <p:cViewPr varScale="1">
        <p:scale>
          <a:sx n="64" d="100"/>
          <a:sy n="64" d="100"/>
        </p:scale>
        <p:origin x="-3144"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z.worthen" userId="7cdf2de7-472f-4661-b8a8-ac8c46c95054" providerId="ADAL" clId="{02A11918-97FE-4168-A236-711E3DD30B6D}"/>
    <pc:docChg chg="modSld">
      <pc:chgData name="liz.worthen" userId="7cdf2de7-472f-4661-b8a8-ac8c46c95054" providerId="ADAL" clId="{02A11918-97FE-4168-A236-711E3DD30B6D}" dt="2019-03-05T11:06:42.073" v="55" actId="20577"/>
      <pc:docMkLst>
        <pc:docMk/>
      </pc:docMkLst>
      <pc:sldChg chg="modSp">
        <pc:chgData name="liz.worthen" userId="7cdf2de7-472f-4661-b8a8-ac8c46c95054" providerId="ADAL" clId="{02A11918-97FE-4168-A236-711E3DD30B6D}" dt="2019-03-05T11:05:11.757" v="24" actId="6549"/>
        <pc:sldMkLst>
          <pc:docMk/>
          <pc:sldMk cId="0" sldId="281"/>
        </pc:sldMkLst>
        <pc:spChg chg="mod">
          <ac:chgData name="liz.worthen" userId="7cdf2de7-472f-4661-b8a8-ac8c46c95054" providerId="ADAL" clId="{02A11918-97FE-4168-A236-711E3DD30B6D}" dt="2019-03-05T11:05:11.757" v="24" actId="6549"/>
          <ac:spMkLst>
            <pc:docMk/>
            <pc:sldMk cId="0" sldId="281"/>
            <ac:spMk id="3" creationId="{00000000-0000-0000-0000-000000000000}"/>
          </ac:spMkLst>
        </pc:spChg>
      </pc:sldChg>
      <pc:sldChg chg="modSp">
        <pc:chgData name="liz.worthen" userId="7cdf2de7-472f-4661-b8a8-ac8c46c95054" providerId="ADAL" clId="{02A11918-97FE-4168-A236-711E3DD30B6D}" dt="2019-03-05T11:06:07.264" v="35" actId="113"/>
        <pc:sldMkLst>
          <pc:docMk/>
          <pc:sldMk cId="3859993713" sldId="286"/>
        </pc:sldMkLst>
        <pc:spChg chg="mod">
          <ac:chgData name="liz.worthen" userId="7cdf2de7-472f-4661-b8a8-ac8c46c95054" providerId="ADAL" clId="{02A11918-97FE-4168-A236-711E3DD30B6D}" dt="2019-03-05T11:06:07.264" v="35" actId="113"/>
          <ac:spMkLst>
            <pc:docMk/>
            <pc:sldMk cId="3859993713" sldId="286"/>
            <ac:spMk id="3" creationId="{00000000-0000-0000-0000-000000000000}"/>
          </ac:spMkLst>
        </pc:spChg>
      </pc:sldChg>
      <pc:sldChg chg="modSp">
        <pc:chgData name="liz.worthen" userId="7cdf2de7-472f-4661-b8a8-ac8c46c95054" providerId="ADAL" clId="{02A11918-97FE-4168-A236-711E3DD30B6D}" dt="2019-03-05T11:06:42.073" v="55" actId="20577"/>
        <pc:sldMkLst>
          <pc:docMk/>
          <pc:sldMk cId="680913627" sldId="288"/>
        </pc:sldMkLst>
        <pc:spChg chg="mod">
          <ac:chgData name="liz.worthen" userId="7cdf2de7-472f-4661-b8a8-ac8c46c95054" providerId="ADAL" clId="{02A11918-97FE-4168-A236-711E3DD30B6D}" dt="2019-03-05T11:06:42.073" v="55" actId="20577"/>
          <ac:spMkLst>
            <pc:docMk/>
            <pc:sldMk cId="680913627" sldId="288"/>
            <ac:spMk id="3" creationId="{00000000-0000-0000-0000-000000000000}"/>
          </ac:spMkLst>
        </pc:spChg>
      </pc:sldChg>
      <pc:sldChg chg="modSp">
        <pc:chgData name="liz.worthen" userId="7cdf2de7-472f-4661-b8a8-ac8c46c95054" providerId="ADAL" clId="{02A11918-97FE-4168-A236-711E3DD30B6D}" dt="2019-03-05T11:05:21.948" v="25" actId="20577"/>
        <pc:sldMkLst>
          <pc:docMk/>
          <pc:sldMk cId="2221774313" sldId="289"/>
        </pc:sldMkLst>
        <pc:spChg chg="mod">
          <ac:chgData name="liz.worthen" userId="7cdf2de7-472f-4661-b8a8-ac8c46c95054" providerId="ADAL" clId="{02A11918-97FE-4168-A236-711E3DD30B6D}" dt="2019-03-05T11:05:21.948" v="25" actId="20577"/>
          <ac:spMkLst>
            <pc:docMk/>
            <pc:sldMk cId="2221774313" sldId="28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BEA339-0AE9-46CA-B93B-83001DEBFDEA}" type="datetimeFigureOut">
              <a:rPr lang="en-GB" smtClean="0"/>
              <a:pPr/>
              <a:t>05/03/2019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D687F3-72B8-49CF-A3BC-A09BD9254DC6}" type="slidenum">
              <a:rPr lang="en-GB" smtClean="0"/>
              <a:pPr/>
              <a:t>‹#›</a:t>
            </a:fld>
            <a:endParaRPr lang="en-GB"/>
          </a:p>
        </p:txBody>
      </p:sp>
    </p:spTree>
    <p:extLst>
      <p:ext uri="{BB962C8B-B14F-4D97-AF65-F5344CB8AC3E}">
        <p14:creationId xmlns:p14="http://schemas.microsoft.com/office/powerpoint/2010/main" val="298654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hape 1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7" name="Shape 1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843496230"/>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definition of money and budgets and this is absolutely true. What is also true is that school budgets are peculiar</a:t>
            </a:r>
            <a:r>
              <a:rPr lang="en-GB" baseline="0" dirty="0"/>
              <a:t> to the education system and have a tendency to reduce but not grow. What this causes is an environment whereby money saving instead of value for money become the norm. The trick as a good ‘budget manager’ is to change this conception to one of best value.</a:t>
            </a:r>
            <a:endParaRPr lang="en-GB" dirty="0"/>
          </a:p>
        </p:txBody>
      </p:sp>
    </p:spTree>
    <p:extLst>
      <p:ext uri="{BB962C8B-B14F-4D97-AF65-F5344CB8AC3E}">
        <p14:creationId xmlns:p14="http://schemas.microsoft.com/office/powerpoint/2010/main" val="3061893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your budget is received there</a:t>
            </a:r>
            <a:r>
              <a:rPr lang="en-GB" baseline="0" dirty="0"/>
              <a:t> is no process of ‘negotiating an increase</a:t>
            </a:r>
          </a:p>
          <a:p>
            <a:r>
              <a:rPr lang="en-GB" baseline="0" dirty="0"/>
              <a:t>This and the next two points are in together. We are not in a production industry – therefore our income doesn’t relate to output in the true business sense of the word. True – our output in terms of results </a:t>
            </a:r>
            <a:r>
              <a:rPr lang="en-GB" baseline="0" dirty="0" err="1"/>
              <a:t>etc</a:t>
            </a:r>
            <a:r>
              <a:rPr lang="en-GB" baseline="0" dirty="0"/>
              <a:t> builds our reputation which in turn feeds our intake thus affecting our income but we cannot all of a sudden produce extra ‘bums on seats’ to increase our earning capacity.</a:t>
            </a:r>
          </a:p>
          <a:p>
            <a:r>
              <a:rPr lang="en-GB" baseline="0" dirty="0"/>
              <a:t>Are set very much by government or local authority policy and practise. Where you are in the country has a bearing on how much top slicing happens or how your budget is worked out. This is out of your control.</a:t>
            </a:r>
          </a:p>
          <a:p>
            <a:r>
              <a:rPr lang="en-GB" baseline="0" dirty="0"/>
              <a:t>A very famous person once said “ A budget is out of date as soon as it is set”. This is not to say that it has no importance or relevance, just that it should not be a once a year, set in stone immovable item. </a:t>
            </a:r>
          </a:p>
          <a:p>
            <a:endParaRPr lang="en-GB" dirty="0"/>
          </a:p>
        </p:txBody>
      </p:sp>
    </p:spTree>
    <p:extLst>
      <p:ext uri="{BB962C8B-B14F-4D97-AF65-F5344CB8AC3E}">
        <p14:creationId xmlns:p14="http://schemas.microsoft.com/office/powerpoint/2010/main" val="98043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a school you generally</a:t>
            </a:r>
            <a:r>
              <a:rPr lang="en-GB" baseline="0" dirty="0"/>
              <a:t> don’t get to know your budget until close to the year end. As an academy there can be changes mid year such as Year 7 catch up. This means that you can guesstimate the </a:t>
            </a:r>
            <a:r>
              <a:rPr lang="en-GB" baseline="0" dirty="0" err="1"/>
              <a:t>uincome</a:t>
            </a:r>
            <a:r>
              <a:rPr lang="en-GB" baseline="0" dirty="0"/>
              <a:t> for your school and use this as a benchmark figure to plot against.</a:t>
            </a:r>
          </a:p>
          <a:p>
            <a:endParaRPr lang="en-GB" dirty="0"/>
          </a:p>
        </p:txBody>
      </p:sp>
    </p:spTree>
    <p:extLst>
      <p:ext uri="{BB962C8B-B14F-4D97-AF65-F5344CB8AC3E}">
        <p14:creationId xmlns:p14="http://schemas.microsoft.com/office/powerpoint/2010/main" val="3675511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in some ways determined by the balance control mechanism depending</a:t>
            </a:r>
            <a:r>
              <a:rPr lang="en-GB" baseline="0" dirty="0"/>
              <a:t> on whether you are a secondary or primary, academy or maintained school. This is sometimes a none question as many schools spend their allocation year on year without a rollover and some schools are in deficit. To have a rollover is a moral dilemma to some, should the income for those children be spent on those children. My business head says that you would not run a business without a financial cushion to fall onto in times of hardship and with the uncertainty in education I would wholeheartedly recommend it if it is possible.</a:t>
            </a:r>
          </a:p>
          <a:p>
            <a:r>
              <a:rPr lang="en-GB" baseline="0" dirty="0"/>
              <a:t>Any prediction of a possible deficit budget needs immediate attention. Worse case scenario budget setting at least lets you look at where you could be and informs your strategic planning. Communication and sharing with your governors/directors , Headteacher and senior staff will enable you to make tough decisions on where to make budget savings to ensure that your future </a:t>
            </a:r>
            <a:r>
              <a:rPr lang="en-GB" baseline="0"/>
              <a:t>looks sustainable.</a:t>
            </a:r>
            <a:endParaRPr lang="en-GB" dirty="0"/>
          </a:p>
        </p:txBody>
      </p:sp>
    </p:spTree>
    <p:extLst>
      <p:ext uri="{BB962C8B-B14F-4D97-AF65-F5344CB8AC3E}">
        <p14:creationId xmlns:p14="http://schemas.microsoft.com/office/powerpoint/2010/main" val="82262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756000" y="1602000"/>
            <a:ext cx="7705725" cy="4032250"/>
          </a:xfrm>
        </p:spPr>
        <p:txBody>
          <a:bodyPr/>
          <a:lstStyle>
            <a:lvl1pPr>
              <a:defRPr>
                <a:solidFill>
                  <a:srgbClr val="414954"/>
                </a:solidFill>
              </a:defRPr>
            </a:lvl1pPr>
            <a:lvl2pPr>
              <a:defRPr>
                <a:solidFill>
                  <a:srgbClr val="414954"/>
                </a:solidFill>
              </a:defRPr>
            </a:lvl2pPr>
            <a:lvl3pPr>
              <a:defRPr>
                <a:solidFill>
                  <a:srgbClr val="414954"/>
                </a:solidFill>
              </a:defRPr>
            </a:lvl3pPr>
            <a:lvl4pPr>
              <a:defRPr>
                <a:solidFill>
                  <a:srgbClr val="414954"/>
                </a:solidFill>
              </a:defRPr>
            </a:lvl4pPr>
            <a:lvl5pPr>
              <a:defRPr>
                <a:solidFill>
                  <a:srgbClr val="41495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6" name="Content Placeholder 1"/>
          <p:cNvSpPr txBox="1">
            <a:spLocks/>
          </p:cNvSpPr>
          <p:nvPr userDrawn="1"/>
        </p:nvSpPr>
        <p:spPr>
          <a:xfrm>
            <a:off x="773010" y="6322993"/>
            <a:ext cx="4978844" cy="398482"/>
          </a:xfrm>
          <a:prstGeom prst="rect">
            <a:avLst/>
          </a:prstGeom>
        </p:spPr>
        <p:txBody>
          <a:bodyPr wrap="none">
            <a:noAutofit/>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GB" sz="1200" b="1" i="0" u="none" strike="noStrike" kern="0" cap="none" spc="300" normalizeH="0" baseline="0" noProof="0" dirty="0">
                <a:ln>
                  <a:noFill/>
                </a:ln>
                <a:solidFill>
                  <a:srgbClr val="399DDC"/>
                </a:solidFill>
                <a:effectLst/>
                <a:uLnTx/>
                <a:uFillTx/>
                <a:latin typeface="Trebuchet MS"/>
                <a:ea typeface="+mn-ea"/>
                <a:cs typeface="Trebuchet MS"/>
              </a:rPr>
              <a:t>DEVELOPING</a:t>
            </a:r>
            <a:r>
              <a:rPr kumimoji="0" lang="en-GB" sz="1200" b="1" i="0" u="none" strike="noStrike" kern="0" cap="none" spc="300" normalizeH="0" baseline="0" noProof="0" dirty="0">
                <a:ln>
                  <a:noFill/>
                </a:ln>
                <a:solidFill>
                  <a:srgbClr val="414954"/>
                </a:solidFill>
                <a:effectLst/>
                <a:uLnTx/>
                <a:uFillTx/>
                <a:latin typeface="Trebuchet MS"/>
                <a:ea typeface="+mn-ea"/>
                <a:cs typeface="Trebuchet MS"/>
              </a:rPr>
              <a:t> EXCELLENCE </a:t>
            </a:r>
            <a:r>
              <a:rPr kumimoji="0" lang="en-GB" sz="1200" b="1" i="0" u="none" strike="noStrike" kern="0" cap="none" spc="300" normalizeH="0" baseline="0" noProof="0" dirty="0">
                <a:ln>
                  <a:noFill/>
                </a:ln>
                <a:solidFill>
                  <a:srgbClr val="399DDC"/>
                </a:solidFill>
                <a:effectLst/>
                <a:uLnTx/>
                <a:uFillTx/>
                <a:latin typeface="Trebuchet MS"/>
                <a:ea typeface="+mn-ea"/>
                <a:cs typeface="Trebuchet MS"/>
              </a:rPr>
              <a:t>TOGETHER</a:t>
            </a:r>
          </a:p>
        </p:txBody>
      </p:sp>
      <p:cxnSp>
        <p:nvCxnSpPr>
          <p:cNvPr id="7" name="Straight Connector 6"/>
          <p:cNvCxnSpPr/>
          <p:nvPr userDrawn="1"/>
        </p:nvCxnSpPr>
        <p:spPr>
          <a:xfrm>
            <a:off x="0" y="6223651"/>
            <a:ext cx="9144000" cy="1588"/>
          </a:xfrm>
          <a:prstGeom prst="line">
            <a:avLst/>
          </a:prstGeom>
          <a:noFill/>
          <a:ln w="9525" cap="flat" cmpd="sng" algn="ctr">
            <a:solidFill>
              <a:srgbClr val="7B7C7C">
                <a:shade val="95000"/>
                <a:satMod val="105000"/>
              </a:srgbClr>
            </a:solidFill>
            <a:prstDash val="solid"/>
          </a:ln>
          <a:effectLst/>
        </p:spPr>
      </p:cxnSp>
      <p:pic>
        <p:nvPicPr>
          <p:cNvPr id="9" name="Picture 4" descr="optimus_logo_right.png"/>
          <p:cNvPicPr>
            <a:picLocks/>
          </p:cNvPicPr>
          <p:nvPr userDrawn="1"/>
        </p:nvPicPr>
        <p:blipFill>
          <a:blip r:embed="rId3" cstate="print"/>
          <a:stretch>
            <a:fillRect/>
          </a:stretch>
        </p:blipFill>
        <p:spPr bwMode="auto">
          <a:xfrm>
            <a:off x="2914731" y="1246371"/>
            <a:ext cx="3108010" cy="684060"/>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650" r:id="rId1"/>
  </p:sldLayoutIdLst>
  <p:transition spd="med"/>
  <p:txStyles>
    <p:titleStyle>
      <a:lvl1pPr>
        <a:defRPr sz="2800">
          <a:solidFill>
            <a:srgbClr val="007CA4"/>
          </a:solidFill>
          <a:uFill>
            <a:solidFill>
              <a:srgbClr val="007CA4"/>
            </a:solidFill>
          </a:uFill>
          <a:latin typeface="Arial"/>
          <a:ea typeface="Arial"/>
          <a:cs typeface="Arial"/>
          <a:sym typeface="Arial"/>
        </a:defRPr>
      </a:lvl1pPr>
      <a:lvl2pPr>
        <a:defRPr sz="2800">
          <a:solidFill>
            <a:srgbClr val="007CA4"/>
          </a:solidFill>
          <a:uFill>
            <a:solidFill>
              <a:srgbClr val="007CA4"/>
            </a:solidFill>
          </a:uFill>
          <a:latin typeface="Arial"/>
          <a:ea typeface="Arial"/>
          <a:cs typeface="Arial"/>
          <a:sym typeface="Arial"/>
        </a:defRPr>
      </a:lvl2pPr>
      <a:lvl3pPr>
        <a:defRPr sz="2800">
          <a:solidFill>
            <a:srgbClr val="007CA4"/>
          </a:solidFill>
          <a:uFill>
            <a:solidFill>
              <a:srgbClr val="007CA4"/>
            </a:solidFill>
          </a:uFill>
          <a:latin typeface="Arial"/>
          <a:ea typeface="Arial"/>
          <a:cs typeface="Arial"/>
          <a:sym typeface="Arial"/>
        </a:defRPr>
      </a:lvl3pPr>
      <a:lvl4pPr>
        <a:defRPr sz="2800">
          <a:solidFill>
            <a:srgbClr val="007CA4"/>
          </a:solidFill>
          <a:uFill>
            <a:solidFill>
              <a:srgbClr val="007CA4"/>
            </a:solidFill>
          </a:uFill>
          <a:latin typeface="Arial"/>
          <a:ea typeface="Arial"/>
          <a:cs typeface="Arial"/>
          <a:sym typeface="Arial"/>
        </a:defRPr>
      </a:lvl4pPr>
      <a:lvl5pPr>
        <a:defRPr sz="2800">
          <a:solidFill>
            <a:srgbClr val="007CA4"/>
          </a:solidFill>
          <a:uFill>
            <a:solidFill>
              <a:srgbClr val="007CA4"/>
            </a:solidFill>
          </a:uFill>
          <a:latin typeface="Arial"/>
          <a:ea typeface="Arial"/>
          <a:cs typeface="Arial"/>
          <a:sym typeface="Arial"/>
        </a:defRPr>
      </a:lvl5pPr>
      <a:lvl6pPr>
        <a:defRPr sz="2800">
          <a:solidFill>
            <a:srgbClr val="007CA4"/>
          </a:solidFill>
          <a:uFill>
            <a:solidFill>
              <a:srgbClr val="007CA4"/>
            </a:solidFill>
          </a:uFill>
          <a:latin typeface="Arial"/>
          <a:ea typeface="Arial"/>
          <a:cs typeface="Arial"/>
          <a:sym typeface="Arial"/>
        </a:defRPr>
      </a:lvl6pPr>
      <a:lvl7pPr>
        <a:defRPr sz="2800">
          <a:solidFill>
            <a:srgbClr val="007CA4"/>
          </a:solidFill>
          <a:uFill>
            <a:solidFill>
              <a:srgbClr val="007CA4"/>
            </a:solidFill>
          </a:uFill>
          <a:latin typeface="Arial"/>
          <a:ea typeface="Arial"/>
          <a:cs typeface="Arial"/>
          <a:sym typeface="Arial"/>
        </a:defRPr>
      </a:lvl7pPr>
      <a:lvl8pPr>
        <a:defRPr sz="2800">
          <a:solidFill>
            <a:srgbClr val="007CA4"/>
          </a:solidFill>
          <a:uFill>
            <a:solidFill>
              <a:srgbClr val="007CA4"/>
            </a:solidFill>
          </a:uFill>
          <a:latin typeface="Arial"/>
          <a:ea typeface="Arial"/>
          <a:cs typeface="Arial"/>
          <a:sym typeface="Arial"/>
        </a:defRPr>
      </a:lvl8pPr>
      <a:lvl9pPr>
        <a:defRPr sz="2800">
          <a:solidFill>
            <a:srgbClr val="007CA4"/>
          </a:solidFill>
          <a:uFill>
            <a:solidFill>
              <a:srgbClr val="007CA4"/>
            </a:solidFill>
          </a:uFill>
          <a:latin typeface="Arial"/>
          <a:ea typeface="Arial"/>
          <a:cs typeface="Arial"/>
          <a:sym typeface="Arial"/>
        </a:defRPr>
      </a:lvl9pPr>
    </p:titleStyle>
    <p:bodyStyle>
      <a:lvl1pPr defTabSz="457200">
        <a:defRPr sz="1200">
          <a:uFill>
            <a:solidFill/>
          </a:uFill>
          <a:latin typeface="+mj-lt"/>
          <a:ea typeface="+mj-ea"/>
          <a:cs typeface="+mj-cs"/>
          <a:sym typeface="Helvetica"/>
        </a:defRPr>
      </a:lvl1pPr>
      <a:lvl2pPr defTabSz="457200">
        <a:defRPr sz="1200">
          <a:uFill>
            <a:solidFill/>
          </a:uFill>
          <a:latin typeface="+mj-lt"/>
          <a:ea typeface="+mj-ea"/>
          <a:cs typeface="+mj-cs"/>
          <a:sym typeface="Helvetica"/>
        </a:defRPr>
      </a:lvl2pPr>
      <a:lvl3pPr defTabSz="457200">
        <a:defRPr sz="1200">
          <a:uFill>
            <a:solidFill/>
          </a:uFill>
          <a:latin typeface="+mj-lt"/>
          <a:ea typeface="+mj-ea"/>
          <a:cs typeface="+mj-cs"/>
          <a:sym typeface="Helvetica"/>
        </a:defRPr>
      </a:lvl3pPr>
      <a:lvl4pPr defTabSz="457200">
        <a:defRPr sz="1200">
          <a:uFill>
            <a:solidFill/>
          </a:uFill>
          <a:latin typeface="+mj-lt"/>
          <a:ea typeface="+mj-ea"/>
          <a:cs typeface="+mj-cs"/>
          <a:sym typeface="Helvetica"/>
        </a:defRPr>
      </a:lvl4pPr>
      <a:lvl5pPr defTabSz="457200">
        <a:defRPr sz="1200">
          <a:uFill>
            <a:solidFill/>
          </a:uFill>
          <a:latin typeface="+mj-lt"/>
          <a:ea typeface="+mj-ea"/>
          <a:cs typeface="+mj-cs"/>
          <a:sym typeface="Helvetica"/>
        </a:defRPr>
      </a:lvl5pPr>
      <a:lvl6pPr defTabSz="457200">
        <a:defRPr sz="1200">
          <a:uFill>
            <a:solidFill/>
          </a:uFill>
          <a:latin typeface="+mj-lt"/>
          <a:ea typeface="+mj-ea"/>
          <a:cs typeface="+mj-cs"/>
          <a:sym typeface="Helvetica"/>
        </a:defRPr>
      </a:lvl6pPr>
      <a:lvl7pPr defTabSz="457200">
        <a:defRPr sz="1200">
          <a:uFill>
            <a:solidFill/>
          </a:uFill>
          <a:latin typeface="+mj-lt"/>
          <a:ea typeface="+mj-ea"/>
          <a:cs typeface="+mj-cs"/>
          <a:sym typeface="Helvetica"/>
        </a:defRPr>
      </a:lvl7pPr>
      <a:lvl8pPr defTabSz="457200">
        <a:defRPr sz="1200">
          <a:uFill>
            <a:solidFill/>
          </a:uFill>
          <a:latin typeface="+mj-lt"/>
          <a:ea typeface="+mj-ea"/>
          <a:cs typeface="+mj-cs"/>
          <a:sym typeface="Helvetica"/>
        </a:defRPr>
      </a:lvl8pPr>
      <a:lvl9pPr defTabSz="457200">
        <a:defRPr sz="1200">
          <a:uFill>
            <a:solidFill/>
          </a:uFill>
          <a:latin typeface="+mj-lt"/>
          <a:ea typeface="+mj-ea"/>
          <a:cs typeface="+mj-cs"/>
          <a:sym typeface="Helvetica"/>
        </a:defRPr>
      </a:lvl9pPr>
    </p:bodyStyle>
    <p:otherStyle>
      <a:lvl1pPr algn="r" defTabSz="457200">
        <a:defRPr sz="1200">
          <a:solidFill>
            <a:schemeClr val="tx1"/>
          </a:solidFill>
          <a:uFill>
            <a:solidFill>
              <a:srgbClr val="007CA4"/>
            </a:solidFill>
          </a:uFill>
          <a:latin typeface="+mn-lt"/>
          <a:ea typeface="+mn-ea"/>
          <a:cs typeface="+mn-cs"/>
          <a:sym typeface="Helvetica"/>
        </a:defRPr>
      </a:lvl1pPr>
      <a:lvl2pPr algn="r" defTabSz="457200">
        <a:defRPr sz="1200">
          <a:solidFill>
            <a:schemeClr val="tx1"/>
          </a:solidFill>
          <a:uFill>
            <a:solidFill>
              <a:srgbClr val="007CA4"/>
            </a:solidFill>
          </a:uFill>
          <a:latin typeface="+mn-lt"/>
          <a:ea typeface="+mn-ea"/>
          <a:cs typeface="+mn-cs"/>
          <a:sym typeface="Helvetica"/>
        </a:defRPr>
      </a:lvl2pPr>
      <a:lvl3pPr algn="r" defTabSz="457200">
        <a:defRPr sz="1200">
          <a:solidFill>
            <a:schemeClr val="tx1"/>
          </a:solidFill>
          <a:uFill>
            <a:solidFill>
              <a:srgbClr val="007CA4"/>
            </a:solidFill>
          </a:uFill>
          <a:latin typeface="+mn-lt"/>
          <a:ea typeface="+mn-ea"/>
          <a:cs typeface="+mn-cs"/>
          <a:sym typeface="Helvetica"/>
        </a:defRPr>
      </a:lvl3pPr>
      <a:lvl4pPr algn="r" defTabSz="457200">
        <a:defRPr sz="1200">
          <a:solidFill>
            <a:schemeClr val="tx1"/>
          </a:solidFill>
          <a:uFill>
            <a:solidFill>
              <a:srgbClr val="007CA4"/>
            </a:solidFill>
          </a:uFill>
          <a:latin typeface="+mn-lt"/>
          <a:ea typeface="+mn-ea"/>
          <a:cs typeface="+mn-cs"/>
          <a:sym typeface="Helvetica"/>
        </a:defRPr>
      </a:lvl4pPr>
      <a:lvl5pPr algn="r" defTabSz="457200">
        <a:defRPr sz="1200">
          <a:solidFill>
            <a:schemeClr val="tx1"/>
          </a:solidFill>
          <a:uFill>
            <a:solidFill>
              <a:srgbClr val="007CA4"/>
            </a:solidFill>
          </a:uFill>
          <a:latin typeface="+mn-lt"/>
          <a:ea typeface="+mn-ea"/>
          <a:cs typeface="+mn-cs"/>
          <a:sym typeface="Helvetica"/>
        </a:defRPr>
      </a:lvl5pPr>
      <a:lvl6pPr algn="r" defTabSz="457200">
        <a:defRPr sz="1200">
          <a:solidFill>
            <a:schemeClr val="tx1"/>
          </a:solidFill>
          <a:uFill>
            <a:solidFill>
              <a:srgbClr val="007CA4"/>
            </a:solidFill>
          </a:uFill>
          <a:latin typeface="+mn-lt"/>
          <a:ea typeface="+mn-ea"/>
          <a:cs typeface="+mn-cs"/>
          <a:sym typeface="Helvetica"/>
        </a:defRPr>
      </a:lvl6pPr>
      <a:lvl7pPr algn="r" defTabSz="457200">
        <a:defRPr sz="1200">
          <a:solidFill>
            <a:schemeClr val="tx1"/>
          </a:solidFill>
          <a:uFill>
            <a:solidFill>
              <a:srgbClr val="007CA4"/>
            </a:solidFill>
          </a:uFill>
          <a:latin typeface="+mn-lt"/>
          <a:ea typeface="+mn-ea"/>
          <a:cs typeface="+mn-cs"/>
          <a:sym typeface="Helvetica"/>
        </a:defRPr>
      </a:lvl7pPr>
      <a:lvl8pPr algn="r" defTabSz="457200">
        <a:defRPr sz="1200">
          <a:solidFill>
            <a:schemeClr val="tx1"/>
          </a:solidFill>
          <a:uFill>
            <a:solidFill>
              <a:srgbClr val="007CA4"/>
            </a:solidFill>
          </a:uFill>
          <a:latin typeface="+mn-lt"/>
          <a:ea typeface="+mn-ea"/>
          <a:cs typeface="+mn-cs"/>
          <a:sym typeface="Helvetica"/>
        </a:defRPr>
      </a:lvl8pPr>
      <a:lvl9pPr algn="r" defTabSz="457200">
        <a:defRPr sz="1200">
          <a:solidFill>
            <a:schemeClr val="tx1"/>
          </a:solidFill>
          <a:uFill>
            <a:solidFill>
              <a:srgbClr val="007CA4"/>
            </a:solidFill>
          </a:uFill>
          <a:latin typeface="+mn-lt"/>
          <a:ea typeface="+mn-ea"/>
          <a:cs typeface="+mn-cs"/>
          <a:sym typeface="Helvetica"/>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6000" y="1602000"/>
            <a:ext cx="7848448"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8" name="Straight Connector 7"/>
          <p:cNvCxnSpPr/>
          <p:nvPr userDrawn="1"/>
        </p:nvCxnSpPr>
        <p:spPr>
          <a:xfrm>
            <a:off x="0" y="6223651"/>
            <a:ext cx="9144000" cy="1588"/>
          </a:xfrm>
          <a:prstGeom prst="line">
            <a:avLst/>
          </a:prstGeom>
          <a:noFill/>
          <a:ln w="9525" cap="flat" cmpd="sng" algn="ctr">
            <a:solidFill>
              <a:srgbClr val="7B7C7C">
                <a:shade val="95000"/>
                <a:satMod val="105000"/>
              </a:srgbClr>
            </a:solidFill>
            <a:prstDash val="solid"/>
          </a:ln>
          <a:effectLst/>
        </p:spPr>
      </p:cxnSp>
      <p:pic>
        <p:nvPicPr>
          <p:cNvPr id="9" name="Picture 8" descr="optimus_main_logo_no_text_rgb.png"/>
          <p:cNvPicPr>
            <a:picLocks noChangeAspect="1"/>
          </p:cNvPicPr>
          <p:nvPr userDrawn="1"/>
        </p:nvPicPr>
        <p:blipFill>
          <a:blip r:embed="rId3" cstate="print"/>
          <a:stretch>
            <a:fillRect/>
          </a:stretch>
        </p:blipFill>
        <p:spPr>
          <a:xfrm>
            <a:off x="7543800" y="244540"/>
            <a:ext cx="1143000" cy="1181100"/>
          </a:xfrm>
          <a:prstGeom prst="rect">
            <a:avLst/>
          </a:prstGeom>
        </p:spPr>
      </p:pic>
      <p:sp>
        <p:nvSpPr>
          <p:cNvPr id="10" name="Content Placeholder 1"/>
          <p:cNvSpPr txBox="1">
            <a:spLocks/>
          </p:cNvSpPr>
          <p:nvPr userDrawn="1"/>
        </p:nvSpPr>
        <p:spPr>
          <a:xfrm>
            <a:off x="773010" y="6322993"/>
            <a:ext cx="4978844" cy="398482"/>
          </a:xfrm>
          <a:prstGeom prst="rect">
            <a:avLst/>
          </a:prstGeom>
        </p:spPr>
        <p:txBody>
          <a:bodyPr wrap="none">
            <a:noAutofit/>
          </a:body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kumimoji="0" lang="en-GB" sz="1200" b="1" i="0" u="none" strike="noStrike" kern="0" cap="none" spc="300" normalizeH="0" baseline="0" noProof="0" dirty="0">
                <a:ln>
                  <a:noFill/>
                </a:ln>
                <a:solidFill>
                  <a:srgbClr val="399DDC"/>
                </a:solidFill>
                <a:effectLst/>
                <a:uLnTx/>
                <a:uFillTx/>
                <a:latin typeface="Trebuchet MS"/>
                <a:ea typeface="+mn-ea"/>
                <a:cs typeface="Trebuchet MS"/>
              </a:rPr>
              <a:t>DEVELOPING</a:t>
            </a:r>
            <a:r>
              <a:rPr kumimoji="0" lang="en-GB" sz="1200" b="1" i="0" u="none" strike="noStrike" kern="0" cap="none" spc="300" normalizeH="0" baseline="0" noProof="0" dirty="0">
                <a:ln>
                  <a:noFill/>
                </a:ln>
                <a:solidFill>
                  <a:srgbClr val="414954"/>
                </a:solidFill>
                <a:effectLst/>
                <a:uLnTx/>
                <a:uFillTx/>
                <a:latin typeface="Trebuchet MS"/>
                <a:ea typeface="+mn-ea"/>
                <a:cs typeface="Trebuchet MS"/>
              </a:rPr>
              <a:t> EXCELLENCE </a:t>
            </a:r>
            <a:r>
              <a:rPr kumimoji="0" lang="en-GB" sz="1200" b="1" i="0" u="none" strike="noStrike" kern="0" cap="none" spc="300" normalizeH="0" baseline="0" noProof="0" dirty="0">
                <a:ln>
                  <a:noFill/>
                </a:ln>
                <a:solidFill>
                  <a:srgbClr val="399DDC"/>
                </a:solidFill>
                <a:effectLst/>
                <a:uLnTx/>
                <a:uFillTx/>
                <a:latin typeface="Trebuchet MS"/>
                <a:ea typeface="+mn-ea"/>
                <a:cs typeface="Trebuchet MS"/>
              </a:rPr>
              <a:t>TOGETHER</a:t>
            </a:r>
          </a:p>
        </p:txBody>
      </p:sp>
      <p:sp>
        <p:nvSpPr>
          <p:cNvPr id="14" name="Title Placeholder 12"/>
          <p:cNvSpPr>
            <a:spLocks noGrp="1"/>
          </p:cNvSpPr>
          <p:nvPr>
            <p:ph type="title"/>
          </p:nvPr>
        </p:nvSpPr>
        <p:spPr>
          <a:xfrm>
            <a:off x="756000" y="860400"/>
            <a:ext cx="6192000" cy="579600"/>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spcBef>
          <a:spcPct val="0"/>
        </a:spcBef>
        <a:buNone/>
        <a:defRPr sz="2200" kern="1200">
          <a:solidFill>
            <a:srgbClr val="414954"/>
          </a:solidFill>
          <a:latin typeface="Trebuchet MS" pitchFamily="34" charset="0"/>
          <a:ea typeface="+mj-ea"/>
          <a:cs typeface="+mj-cs"/>
        </a:defRPr>
      </a:lvl1pPr>
    </p:titleStyle>
    <p:bodyStyle>
      <a:lvl1pPr marL="342900" indent="-342900" algn="l" defTabSz="914400" rtl="0" eaLnBrk="1" latinLnBrk="0" hangingPunct="1">
        <a:spcBef>
          <a:spcPts val="0"/>
        </a:spcBef>
        <a:spcAft>
          <a:spcPts val="1400"/>
        </a:spcAft>
        <a:buClr>
          <a:srgbClr val="414954"/>
        </a:buClr>
        <a:buSzPct val="80000"/>
        <a:buFont typeface="Wingdings" pitchFamily="2" charset="2"/>
        <a:buChar char="¤"/>
        <a:defRPr sz="1400" kern="1200">
          <a:solidFill>
            <a:srgbClr val="414954"/>
          </a:solidFill>
          <a:latin typeface="Trebuchet MS" pitchFamily="34" charset="0"/>
          <a:ea typeface="+mn-ea"/>
          <a:cs typeface="+mn-cs"/>
        </a:defRPr>
      </a:lvl1pPr>
      <a:lvl2pPr marL="742950" indent="-28575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2pPr>
      <a:lvl3pPr marL="1143000" indent="-22860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3pPr>
      <a:lvl4pPr marL="1600200" indent="-22860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4pPr>
      <a:lvl5pPr marL="2057400" indent="-228600" algn="l" defTabSz="914400" rtl="0" eaLnBrk="1" latinLnBrk="0" hangingPunct="1">
        <a:spcBef>
          <a:spcPts val="0"/>
        </a:spcBef>
        <a:spcAft>
          <a:spcPts val="1400"/>
        </a:spcAft>
        <a:buFont typeface="Arial" pitchFamily="34" charset="0"/>
        <a:buChar char="»"/>
        <a:defRPr sz="1400" kern="1200">
          <a:solidFill>
            <a:srgbClr val="414954"/>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witter.com/BusinessOE" TargetMode="External"/><Relationship Id="rId2" Type="http://schemas.openxmlformats.org/officeDocument/2006/relationships/hyperlink" Target="https://my.optimus-education.com/knowledge-centre/school-business-manage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0"/>
          <p:cNvSpPr/>
          <p:nvPr/>
        </p:nvSpPr>
        <p:spPr>
          <a:xfrm>
            <a:off x="0" y="4941168"/>
            <a:ext cx="9144000" cy="21544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lgn="ctr" defTabSz="914400">
              <a:tabLst>
                <a:tab pos="228600" algn="l"/>
                <a:tab pos="952500" algn="l"/>
              </a:tabLst>
              <a:defRPr sz="1800">
                <a:solidFill>
                  <a:srgbClr val="000000"/>
                </a:solidFill>
                <a:uFillTx/>
              </a:defRPr>
            </a:pPr>
            <a:endParaRPr lang="en-GB" sz="1400" dirty="0">
              <a:solidFill>
                <a:schemeClr val="tx2"/>
              </a:solidFill>
              <a:latin typeface="Trebuchet MS" pitchFamily="34" charset="0"/>
            </a:endParaRPr>
          </a:p>
        </p:txBody>
      </p:sp>
      <p:sp>
        <p:nvSpPr>
          <p:cNvPr id="5" name="TextBox 4"/>
          <p:cNvSpPr txBox="1"/>
          <p:nvPr/>
        </p:nvSpPr>
        <p:spPr>
          <a:xfrm>
            <a:off x="0" y="2547244"/>
            <a:ext cx="9144000" cy="400110"/>
          </a:xfrm>
          <a:prstGeom prst="rect">
            <a:avLst/>
          </a:prstGeom>
          <a:noFill/>
        </p:spPr>
        <p:txBody>
          <a:bodyPr wrap="square" rtlCol="0">
            <a:spAutoFit/>
          </a:bodyPr>
          <a:lstStyle/>
          <a:p>
            <a:pPr algn="ctr" defTabSz="457200">
              <a:defRPr/>
            </a:pPr>
            <a:r>
              <a:rPr lang="en-GB" sz="2000" b="1" kern="0" dirty="0">
                <a:solidFill>
                  <a:srgbClr val="414954"/>
                </a:solidFill>
                <a:latin typeface="Trebuchet MS"/>
                <a:cs typeface="Trebuchet MS"/>
              </a:rPr>
              <a:t>Webinar</a:t>
            </a:r>
          </a:p>
        </p:txBody>
      </p:sp>
      <p:sp>
        <p:nvSpPr>
          <p:cNvPr id="6" name="Content Placeholder 1"/>
          <p:cNvSpPr txBox="1">
            <a:spLocks/>
          </p:cNvSpPr>
          <p:nvPr/>
        </p:nvSpPr>
        <p:spPr>
          <a:xfrm>
            <a:off x="1" y="3352580"/>
            <a:ext cx="9144000" cy="1538244"/>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en-GB" sz="2200" dirty="0">
                <a:solidFill>
                  <a:srgbClr val="414954"/>
                </a:solidFill>
                <a:uFillTx/>
                <a:latin typeface="Trebuchet MS"/>
                <a:cs typeface="Trebuchet MS"/>
              </a:rPr>
              <a:t>How to plan your budget effectively</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en-GB" sz="2200" dirty="0">
              <a:solidFill>
                <a:srgbClr val="414954"/>
              </a:solidFill>
              <a:uFillTx/>
              <a:latin typeface="Trebuchet MS"/>
              <a:cs typeface="Trebuchet M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en-GB" sz="1800" b="1" dirty="0">
                <a:solidFill>
                  <a:srgbClr val="414954"/>
                </a:solidFill>
                <a:uFillTx/>
                <a:latin typeface="Trebuchet MS"/>
                <a:cs typeface="Trebuchet MS"/>
              </a:rPr>
              <a:t>Sue Birchall</a:t>
            </a:r>
            <a:endParaRPr kumimoji="0" lang="en-GB" sz="1800" b="1" i="0" u="none" strike="noStrike" kern="0" cap="none" spc="0" normalizeH="0" baseline="0" noProof="0" dirty="0">
              <a:ln>
                <a:noFill/>
              </a:ln>
              <a:solidFill>
                <a:srgbClr val="414954"/>
              </a:solidFill>
              <a:effectLst/>
              <a:uLnTx/>
              <a:uFillTx/>
              <a:latin typeface="Trebuchet MS"/>
              <a:ea typeface="+mn-ea"/>
              <a:cs typeface="Trebuchet MS"/>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97992"/>
            <a:ext cx="6192000" cy="579600"/>
          </a:xfrm>
        </p:spPr>
        <p:txBody>
          <a:bodyPr/>
          <a:lstStyle/>
          <a:p>
            <a:r>
              <a:rPr lang="en-GB" dirty="0"/>
              <a:t>Dilemmas…</a:t>
            </a:r>
          </a:p>
        </p:txBody>
      </p:sp>
      <p:sp>
        <p:nvSpPr>
          <p:cNvPr id="3" name="Content Placeholder 2"/>
          <p:cNvSpPr>
            <a:spLocks noGrp="1"/>
          </p:cNvSpPr>
          <p:nvPr>
            <p:ph sz="quarter" idx="10"/>
          </p:nvPr>
        </p:nvSpPr>
        <p:spPr/>
        <p:txBody>
          <a:bodyPr/>
          <a:lstStyle/>
          <a:p>
            <a:endParaRPr lang="en-GB" dirty="0"/>
          </a:p>
          <a:p>
            <a:r>
              <a:rPr lang="en-GB" dirty="0"/>
              <a:t>Should you have a rollover and if so what size?</a:t>
            </a:r>
          </a:p>
          <a:p>
            <a:endParaRPr lang="en-GB" dirty="0"/>
          </a:p>
          <a:p>
            <a:pPr lvl="4">
              <a:buFont typeface="Courier New" panose="02070309020205020404" pitchFamily="49" charset="0"/>
              <a:buChar char="o"/>
            </a:pPr>
            <a:r>
              <a:rPr lang="en-GB" dirty="0"/>
              <a:t>What do I do with a predicted shortfall?</a:t>
            </a:r>
          </a:p>
          <a:p>
            <a:endParaRPr lang="en-GB" dirty="0"/>
          </a:p>
          <a:p>
            <a:endParaRPr lang="en-GB" dirty="0"/>
          </a:p>
          <a:p>
            <a:r>
              <a:rPr lang="en-GB" dirty="0"/>
              <a:t>We are going to go into deficit by year three – what do I do?</a:t>
            </a:r>
          </a:p>
          <a:p>
            <a:endParaRPr lang="en-GB" dirty="0"/>
          </a:p>
          <a:p>
            <a:r>
              <a:rPr lang="en-GB" dirty="0"/>
              <a:t>I can’t see the wood for the trees.</a:t>
            </a:r>
          </a:p>
        </p:txBody>
      </p:sp>
      <p:pic>
        <p:nvPicPr>
          <p:cNvPr id="1027" name="Picture 3" descr="C:\Users\sue.birchall\AppData\Local\Microsoft\Windows\Temporary Internet Files\Content.IE5\PTMNWV4A\bonus[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868" y="1484784"/>
            <a:ext cx="1203325" cy="13681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ue.birchall\AppData\Local\Microsoft\Windows\Temporary Internet Files\Content.IE5\PPF1WZO2\Euro-crisis-tipping-point-250x25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579575"/>
            <a:ext cx="1262633" cy="126263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sue.birchall\AppData\Local\Microsoft\Windows\Temporary Internet Files\Content.IE5\447D8H7A\dont-panic[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88224" y="3501008"/>
            <a:ext cx="1296144"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99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fade">
                                      <p:cBhvr>
                                        <p:cTn id="20" dur="500"/>
                                        <p:tgtEl>
                                          <p:spTgt spid="3">
                                            <p:txEl>
                                              <p:pRg st="8" end="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027"/>
                                        </p:tgtEl>
                                        <p:attrNameLst>
                                          <p:attrName>style.visibility</p:attrName>
                                        </p:attrNameLst>
                                      </p:cBhvr>
                                      <p:to>
                                        <p:strVal val="visible"/>
                                      </p:to>
                                    </p:set>
                                    <p:animEffect transition="in" filter="barn(inVertical)">
                                      <p:cBhvr>
                                        <p:cTn id="25" dur="500"/>
                                        <p:tgtEl>
                                          <p:spTgt spid="1027"/>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032"/>
                                        </p:tgtEl>
                                        <p:attrNameLst>
                                          <p:attrName>style.visibility</p:attrName>
                                        </p:attrNameLst>
                                      </p:cBhvr>
                                      <p:to>
                                        <p:strVal val="visible"/>
                                      </p:to>
                                    </p:set>
                                    <p:animEffect transition="in" filter="barn(inVertical)">
                                      <p:cBhvr>
                                        <p:cTn id="30" dur="500"/>
                                        <p:tgtEl>
                                          <p:spTgt spid="103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1028"/>
                                        </p:tgtEl>
                                        <p:attrNameLst>
                                          <p:attrName>style.visibility</p:attrName>
                                        </p:attrNameLst>
                                      </p:cBhvr>
                                      <p:to>
                                        <p:strVal val="visible"/>
                                      </p:to>
                                    </p:set>
                                    <p:animEffect transition="in" filter="barn(inVertical)">
                                      <p:cBhvr>
                                        <p:cTn id="35"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ue.birchall\AppData\Local\Microsoft\Windows\Temporary Internet Files\Content.IE5\74XD9J8Q\arañit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052736"/>
            <a:ext cx="5287491"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947851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Monitoring</a:t>
            </a:r>
          </a:p>
        </p:txBody>
      </p:sp>
      <p:sp>
        <p:nvSpPr>
          <p:cNvPr id="3" name="Content Placeholder 2"/>
          <p:cNvSpPr>
            <a:spLocks noGrp="1"/>
          </p:cNvSpPr>
          <p:nvPr>
            <p:ph sz="quarter" idx="10"/>
          </p:nvPr>
        </p:nvSpPr>
        <p:spPr/>
        <p:txBody>
          <a:bodyPr>
            <a:normAutofit/>
          </a:bodyPr>
          <a:lstStyle/>
          <a:p>
            <a:r>
              <a:rPr lang="en-GB" dirty="0"/>
              <a:t>Responsibility lies with?</a:t>
            </a:r>
          </a:p>
          <a:p>
            <a:r>
              <a:rPr lang="en-GB" dirty="0"/>
              <a:t>Budget Holder			</a:t>
            </a:r>
          </a:p>
          <a:p>
            <a:r>
              <a:rPr lang="en-GB" dirty="0"/>
              <a:t>Headteacher</a:t>
            </a:r>
          </a:p>
          <a:p>
            <a:r>
              <a:rPr lang="en-GB" dirty="0"/>
              <a:t>Governors</a:t>
            </a:r>
          </a:p>
          <a:p>
            <a:r>
              <a:rPr lang="en-GB" dirty="0"/>
              <a:t>You</a:t>
            </a:r>
          </a:p>
          <a:p>
            <a:r>
              <a:rPr lang="en-GB" dirty="0"/>
              <a:t>LA/ESFA</a:t>
            </a:r>
          </a:p>
        </p:txBody>
      </p:sp>
      <p:pic>
        <p:nvPicPr>
          <p:cNvPr id="1027" name="Picture 3" descr="C:\Users\sue.birchall\AppData\Local\Microsoft\Windows\Temporary Internet Files\Content.IE5\ND3HX1LK\project-budgets-variations-180x138(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4830" y="4437112"/>
            <a:ext cx="1714500" cy="13144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ue.birchall\AppData\Local\Microsoft\Windows\Temporary Internet Files\Content.IE5\ND3HX1LK\project-budgets-variations-180x138(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9330" y="4365104"/>
            <a:ext cx="17145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177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Budget holder	</a:t>
            </a:r>
          </a:p>
        </p:txBody>
      </p:sp>
      <p:sp>
        <p:nvSpPr>
          <p:cNvPr id="3" name="Content Placeholder 2"/>
          <p:cNvSpPr>
            <a:spLocks noGrp="1"/>
          </p:cNvSpPr>
          <p:nvPr>
            <p:ph sz="quarter" idx="10"/>
          </p:nvPr>
        </p:nvSpPr>
        <p:spPr/>
        <p:txBody>
          <a:bodyPr>
            <a:normAutofit/>
          </a:bodyPr>
          <a:lstStyle/>
          <a:p>
            <a:r>
              <a:rPr lang="en-GB" dirty="0"/>
              <a:t>Audit of resources and need</a:t>
            </a:r>
          </a:p>
          <a:p>
            <a:r>
              <a:rPr lang="en-GB" dirty="0"/>
              <a:t>A competent action plan</a:t>
            </a:r>
          </a:p>
          <a:p>
            <a:r>
              <a:rPr lang="en-GB" dirty="0"/>
              <a:t>An informed budget bid</a:t>
            </a:r>
          </a:p>
          <a:p>
            <a:r>
              <a:rPr lang="en-GB" dirty="0"/>
              <a:t>Control over their resources and budget</a:t>
            </a:r>
          </a:p>
          <a:p>
            <a:r>
              <a:rPr lang="en-GB" dirty="0"/>
              <a:t>Adhering to their budget plan</a:t>
            </a:r>
          </a:p>
        </p:txBody>
      </p:sp>
    </p:spTree>
    <p:extLst>
      <p:ext uri="{BB962C8B-B14F-4D97-AF65-F5344CB8AC3E}">
        <p14:creationId xmlns:p14="http://schemas.microsoft.com/office/powerpoint/2010/main" val="294662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Governors</a:t>
            </a:r>
          </a:p>
        </p:txBody>
      </p:sp>
      <p:sp>
        <p:nvSpPr>
          <p:cNvPr id="3" name="Content Placeholder 2"/>
          <p:cNvSpPr>
            <a:spLocks noGrp="1"/>
          </p:cNvSpPr>
          <p:nvPr>
            <p:ph sz="quarter" idx="10"/>
          </p:nvPr>
        </p:nvSpPr>
        <p:spPr/>
        <p:txBody>
          <a:bodyPr/>
          <a:lstStyle/>
          <a:p>
            <a:r>
              <a:rPr lang="en-GB" dirty="0"/>
              <a:t>Ability to understand and inform the process</a:t>
            </a:r>
          </a:p>
          <a:p>
            <a:r>
              <a:rPr lang="en-GB" dirty="0"/>
              <a:t>Inclusion in the setting and monitoring process</a:t>
            </a:r>
          </a:p>
          <a:p>
            <a:r>
              <a:rPr lang="en-GB" dirty="0"/>
              <a:t>Desire to understand and monitor the progress of the budget</a:t>
            </a:r>
          </a:p>
          <a:p>
            <a:r>
              <a:rPr lang="en-GB" dirty="0"/>
              <a:t>A skilled view</a:t>
            </a:r>
          </a:p>
          <a:p>
            <a:endParaRPr lang="en-GB" dirty="0"/>
          </a:p>
          <a:p>
            <a:endParaRPr lang="en-GB" dirty="0"/>
          </a:p>
          <a:p>
            <a:endParaRPr lang="en-GB" dirty="0"/>
          </a:p>
        </p:txBody>
      </p:sp>
    </p:spTree>
    <p:extLst>
      <p:ext uri="{BB962C8B-B14F-4D97-AF65-F5344CB8AC3E}">
        <p14:creationId xmlns:p14="http://schemas.microsoft.com/office/powerpoint/2010/main" val="2606906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business manager/bursar</a:t>
            </a:r>
          </a:p>
        </p:txBody>
      </p:sp>
      <p:sp>
        <p:nvSpPr>
          <p:cNvPr id="3" name="Content Placeholder 2"/>
          <p:cNvSpPr>
            <a:spLocks noGrp="1"/>
          </p:cNvSpPr>
          <p:nvPr>
            <p:ph sz="quarter" idx="10"/>
          </p:nvPr>
        </p:nvSpPr>
        <p:spPr/>
        <p:txBody>
          <a:bodyPr>
            <a:normAutofit/>
          </a:bodyPr>
          <a:lstStyle/>
          <a:p>
            <a:r>
              <a:rPr lang="en-GB" dirty="0"/>
              <a:t>Understanding of the context of the budget</a:t>
            </a:r>
          </a:p>
          <a:p>
            <a:r>
              <a:rPr lang="en-GB" dirty="0"/>
              <a:t>Accuracy</a:t>
            </a:r>
          </a:p>
          <a:p>
            <a:r>
              <a:rPr lang="en-GB" dirty="0"/>
              <a:t>Knowledge – be a SME</a:t>
            </a:r>
          </a:p>
          <a:p>
            <a:r>
              <a:rPr lang="en-GB" dirty="0"/>
              <a:t>Consistent monitoring</a:t>
            </a:r>
          </a:p>
          <a:p>
            <a:r>
              <a:rPr lang="en-GB" dirty="0"/>
              <a:t>Returns</a:t>
            </a:r>
          </a:p>
          <a:p>
            <a:r>
              <a:rPr lang="en-GB" dirty="0"/>
              <a:t>Reporting to stakeholders</a:t>
            </a:r>
          </a:p>
          <a:p>
            <a:r>
              <a:rPr lang="en-GB" dirty="0"/>
              <a:t>Having a way of communicating any issues that arise</a:t>
            </a:r>
          </a:p>
          <a:p>
            <a:r>
              <a:rPr lang="en-GB" dirty="0"/>
              <a:t>Keeping ahead of policy changes and funding variations</a:t>
            </a:r>
          </a:p>
          <a:p>
            <a:endParaRPr lang="en-GB" dirty="0"/>
          </a:p>
        </p:txBody>
      </p:sp>
    </p:spTree>
    <p:extLst>
      <p:ext uri="{BB962C8B-B14F-4D97-AF65-F5344CB8AC3E}">
        <p14:creationId xmlns:p14="http://schemas.microsoft.com/office/powerpoint/2010/main" val="236243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Headteacher</a:t>
            </a:r>
          </a:p>
        </p:txBody>
      </p:sp>
      <p:sp>
        <p:nvSpPr>
          <p:cNvPr id="3" name="Content Placeholder 2"/>
          <p:cNvSpPr>
            <a:spLocks noGrp="1"/>
          </p:cNvSpPr>
          <p:nvPr>
            <p:ph sz="quarter" idx="10"/>
          </p:nvPr>
        </p:nvSpPr>
        <p:spPr/>
        <p:txBody>
          <a:bodyPr>
            <a:normAutofit/>
          </a:bodyPr>
          <a:lstStyle/>
          <a:p>
            <a:pPr marL="0" indent="0">
              <a:buNone/>
            </a:pPr>
            <a:endParaRPr lang="en-GB" sz="3600" dirty="0"/>
          </a:p>
          <a:p>
            <a:pPr marL="0" indent="0">
              <a:buNone/>
            </a:pPr>
            <a:endParaRPr lang="en-GB" sz="3600" dirty="0"/>
          </a:p>
          <a:p>
            <a:pPr marL="0" indent="0" algn="ctr">
              <a:buNone/>
            </a:pPr>
            <a:r>
              <a:rPr lang="en-GB" sz="4400" dirty="0"/>
              <a:t>Ultimate responsibility</a:t>
            </a:r>
          </a:p>
        </p:txBody>
      </p:sp>
    </p:spTree>
    <p:extLst>
      <p:ext uri="{BB962C8B-B14F-4D97-AF65-F5344CB8AC3E}">
        <p14:creationId xmlns:p14="http://schemas.microsoft.com/office/powerpoint/2010/main" val="2952024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209550" y="1844824"/>
            <a:ext cx="8683625" cy="3744416"/>
          </a:xfrm>
          <a:prstGeom prst="rect">
            <a:avLst/>
          </a:prstGeom>
        </p:spPr>
        <p:txBody>
          <a:bodyPr/>
          <a:lstStyle/>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endParaRPr kumimoji="0" lang="en-GB" sz="2000" b="1" i="0" u="none" strike="noStrike" kern="1200" cap="none" spc="0" normalizeH="0" baseline="0" noProof="0" dirty="0">
              <a:ln>
                <a:noFill/>
              </a:ln>
              <a:solidFill>
                <a:srgbClr val="414954"/>
              </a:solidFill>
              <a:effectLst/>
              <a:uLnTx/>
              <a:uFillTx/>
              <a:latin typeface="Trebuchet MS" pitchFamily="34" charset="0"/>
              <a:ea typeface="+mn-ea"/>
              <a:cs typeface="+mn-cs"/>
            </a:endParaRP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endParaRPr kumimoji="0" lang="en-GB" sz="2000" b="1" i="0" u="none" strike="noStrike" kern="1200" cap="none" spc="0" normalizeH="0" baseline="0" noProof="0" dirty="0">
              <a:ln>
                <a:noFill/>
              </a:ln>
              <a:solidFill>
                <a:srgbClr val="414954"/>
              </a:solidFill>
              <a:effectLst/>
              <a:uLnTx/>
              <a:uFillTx/>
              <a:latin typeface="Trebuchet MS" pitchFamily="34" charset="0"/>
              <a:ea typeface="+mn-ea"/>
              <a:cs typeface="+mn-cs"/>
            </a:endParaRP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endParaRPr kumimoji="0" lang="en-GB" sz="1400" b="0" i="0" u="none" strike="noStrike" kern="1200" cap="none" spc="0" normalizeH="0" baseline="0" noProof="0" dirty="0">
              <a:ln>
                <a:noFill/>
              </a:ln>
              <a:solidFill>
                <a:srgbClr val="414954"/>
              </a:solidFill>
              <a:effectLst/>
              <a:uLnTx/>
              <a:uFillTx/>
              <a:latin typeface="Trebuchet MS" pitchFamily="34" charset="0"/>
              <a:ea typeface="+mn-ea"/>
              <a:cs typeface="+mn-cs"/>
            </a:endParaRP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kumimoji="0" lang="en-GB" sz="1400" b="0" i="0" u="none" strike="noStrike" kern="1200" cap="none" spc="0" normalizeH="0" baseline="0" noProof="0" dirty="0">
                <a:ln>
                  <a:noFill/>
                </a:ln>
                <a:solidFill>
                  <a:srgbClr val="414954"/>
                </a:solidFill>
                <a:effectLst/>
                <a:uLnTx/>
                <a:uFillTx/>
                <a:latin typeface="+mj-lt"/>
              </a:rPr>
              <a:t>Find more resources at </a:t>
            </a: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lang="en-GB" sz="1400" kern="1200" dirty="0">
                <a:solidFill>
                  <a:srgbClr val="399DDC"/>
                </a:solidFill>
                <a:uFillTx/>
                <a:latin typeface="+mj-lt"/>
                <a:hlinkClick r:id="rId2"/>
              </a:rPr>
              <a:t>https://my.optimus-education.com/knowledge-centre/school-business-management</a:t>
            </a:r>
            <a:r>
              <a:rPr lang="en-GB" sz="1400" kern="1200" dirty="0">
                <a:solidFill>
                  <a:srgbClr val="399DDC"/>
                </a:solidFill>
                <a:uFillTx/>
                <a:latin typeface="+mj-lt"/>
              </a:rPr>
              <a:t> </a:t>
            </a: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kumimoji="0" lang="en-GB" sz="1400" b="0" i="0" u="none" strike="noStrike" kern="1200" cap="none" spc="0" normalizeH="0" baseline="0" noProof="0" dirty="0">
                <a:ln>
                  <a:noFill/>
                </a:ln>
                <a:solidFill>
                  <a:srgbClr val="414954"/>
                </a:solidFill>
                <a:effectLst/>
                <a:uLnTx/>
                <a:uFillTx/>
                <a:latin typeface="+mj-lt"/>
              </a:rPr>
              <a:t>Follow us </a:t>
            </a:r>
          </a:p>
          <a:p>
            <a:pPr marL="342900" marR="0" lvl="0" indent="-342900" algn="ctr" defTabSz="914400" rtl="0" eaLnBrk="1" fontAlgn="auto" latinLnBrk="0" hangingPunct="1">
              <a:lnSpc>
                <a:spcPct val="100000"/>
              </a:lnSpc>
              <a:spcBef>
                <a:spcPts val="0"/>
              </a:spcBef>
              <a:spcAft>
                <a:spcPts val="1400"/>
              </a:spcAft>
              <a:buClr>
                <a:srgbClr val="414954"/>
              </a:buClr>
              <a:buSzPct val="80000"/>
              <a:buFont typeface="Wingdings" pitchFamily="2" charset="2"/>
              <a:buNone/>
              <a:tabLst/>
              <a:defRPr/>
            </a:pPr>
            <a:r>
              <a:rPr lang="en-GB" sz="1400" dirty="0">
                <a:latin typeface="+mj-lt"/>
                <a:hlinkClick r:id="rId3"/>
              </a:rPr>
              <a:t>@</a:t>
            </a:r>
            <a:r>
              <a:rPr lang="en-GB" sz="1400" dirty="0" err="1">
                <a:latin typeface="+mj-lt"/>
                <a:hlinkClick r:id="rId3"/>
              </a:rPr>
              <a:t>OptimusEd</a:t>
            </a:r>
            <a:endParaRPr kumimoji="0" lang="en-GB" sz="1400" b="0" i="0" u="none" strike="noStrike" kern="1200" cap="none" spc="0" normalizeH="0" baseline="0" noProof="0" dirty="0">
              <a:ln>
                <a:noFill/>
              </a:ln>
              <a:solidFill>
                <a:srgbClr val="414954"/>
              </a:solidFill>
              <a:effectLst/>
              <a:uLnTx/>
              <a:uFillTx/>
              <a:latin typeface="+mj-lt"/>
            </a:endParaRPr>
          </a:p>
        </p:txBody>
      </p:sp>
      <p:sp>
        <p:nvSpPr>
          <p:cNvPr id="6" name="Rectangle 5"/>
          <p:cNvSpPr/>
          <p:nvPr/>
        </p:nvSpPr>
        <p:spPr>
          <a:xfrm>
            <a:off x="0" y="2564904"/>
            <a:ext cx="9144000" cy="400110"/>
          </a:xfrm>
          <a:prstGeom prst="rect">
            <a:avLst/>
          </a:prstGeom>
        </p:spPr>
        <p:txBody>
          <a:bodyPr wrap="square">
            <a:spAutoFit/>
          </a:bodyPr>
          <a:lstStyle/>
          <a:p>
            <a:pPr algn="ctr">
              <a:buNone/>
            </a:pPr>
            <a:r>
              <a:rPr lang="en-GB" sz="2000" b="1" spc="300" dirty="0">
                <a:solidFill>
                  <a:srgbClr val="414954"/>
                </a:solidFill>
                <a:latin typeface="Trebuchet MS"/>
                <a:cs typeface="Trebuchet MS"/>
              </a:rPr>
              <a:t>Questions &amp; Answers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755575" y="1602000"/>
            <a:ext cx="7848873" cy="4525963"/>
          </a:xfrm>
          <a:prstGeom prst="rect">
            <a:avLst/>
          </a:prstGeom>
        </p:spPr>
        <p:txBody>
          <a:bodyPr vert="horz" lIns="91440" tIns="45720" rIns="91440" bIns="45720" rtlCol="0">
            <a:normAutofit/>
          </a:bodyPr>
          <a:lstStyle/>
          <a:p>
            <a:pPr marL="266700" marR="0" lvl="0" indent="-266700" algn="l" defTabSz="914400" rtl="0" eaLnBrk="1" fontAlgn="auto" latinLnBrk="0" hangingPunct="1">
              <a:lnSpc>
                <a:spcPct val="100000"/>
              </a:lnSpc>
              <a:spcBef>
                <a:spcPts val="0"/>
              </a:spcBef>
              <a:spcAft>
                <a:spcPts val="1400"/>
              </a:spcAft>
              <a:buClr>
                <a:srgbClr val="414B54"/>
              </a:buClr>
              <a:buSzPct val="80000"/>
              <a:buFont typeface="Wingdings" pitchFamily="2" charset="2"/>
              <a:buNone/>
              <a:tabLst/>
              <a:defRPr/>
            </a:pPr>
            <a:endParaRPr lang="en-GB" sz="1400" dirty="0">
              <a:solidFill>
                <a:srgbClr val="414954"/>
              </a:solidFill>
              <a:latin typeface="Trebuchet MS" pitchFamily="34" charset="0"/>
              <a:ea typeface="Calibri" pitchFamily="34" charset="0"/>
              <a:cs typeface="Calibri" pitchFamily="34" charset="0"/>
            </a:endParaRPr>
          </a:p>
        </p:txBody>
      </p:sp>
      <p:sp>
        <p:nvSpPr>
          <p:cNvPr id="6" name="TextBox 5"/>
          <p:cNvSpPr txBox="1"/>
          <p:nvPr/>
        </p:nvSpPr>
        <p:spPr>
          <a:xfrm>
            <a:off x="1907704" y="2852936"/>
            <a:ext cx="5688632" cy="276999"/>
          </a:xfrm>
          <a:prstGeom prst="rect">
            <a:avLst/>
          </a:prstGeom>
          <a:noFill/>
        </p:spPr>
        <p:txBody>
          <a:bodyPr wrap="square" rtlCol="0">
            <a:spAutoFit/>
          </a:bodyPr>
          <a:lstStyle/>
          <a:p>
            <a:r>
              <a:rPr lang="en-GB" dirty="0"/>
              <a:t>2”</a:t>
            </a:r>
          </a:p>
        </p:txBody>
      </p:sp>
      <p:sp>
        <p:nvSpPr>
          <p:cNvPr id="7" name="Title 6"/>
          <p:cNvSpPr>
            <a:spLocks noGrp="1"/>
          </p:cNvSpPr>
          <p:nvPr>
            <p:ph type="title"/>
          </p:nvPr>
        </p:nvSpPr>
        <p:spPr/>
        <p:txBody>
          <a:bodyPr/>
          <a:lstStyle/>
          <a:p>
            <a:r>
              <a:rPr lang="en-GB" dirty="0"/>
              <a:t>What is a budget ?</a:t>
            </a:r>
          </a:p>
        </p:txBody>
      </p:sp>
      <p:sp>
        <p:nvSpPr>
          <p:cNvPr id="8" name="Content Placeholder 7"/>
          <p:cNvSpPr>
            <a:spLocks noGrp="1"/>
          </p:cNvSpPr>
          <p:nvPr>
            <p:ph sz="quarter" idx="10"/>
          </p:nvPr>
        </p:nvSpPr>
        <p:spPr>
          <a:xfrm>
            <a:off x="827148" y="2204864"/>
            <a:ext cx="7705725" cy="2262981"/>
          </a:xfrm>
        </p:spPr>
        <p:txBody>
          <a:bodyPr>
            <a:normAutofit/>
          </a:bodyPr>
          <a:lstStyle/>
          <a:p>
            <a:pPr marL="0" indent="0">
              <a:buNone/>
            </a:pPr>
            <a:r>
              <a:rPr lang="en-GB" dirty="0"/>
              <a:t>“A mathematical confirmation of your suspicions…………..”</a:t>
            </a:r>
          </a:p>
          <a:p>
            <a:pPr marL="0" indent="0">
              <a:buNone/>
            </a:pPr>
            <a:r>
              <a:rPr lang="en-GB" dirty="0"/>
              <a:t>				</a:t>
            </a:r>
            <a:r>
              <a:rPr lang="en-GB" i="1" dirty="0"/>
              <a:t>AA Latimer</a:t>
            </a:r>
            <a:endParaRPr lang="en-GB"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8">
                                            <p:txEl>
                                              <p:pRg st="0" end="0"/>
                                            </p:txEl>
                                          </p:spTgt>
                                        </p:tgtEl>
                                        <p:attrNameLst>
                                          <p:attrName>style.color</p:attrName>
                                        </p:attrNameLst>
                                      </p:cBhvr>
                                      <p:to>
                                        <a:schemeClr val="accent2"/>
                                      </p:to>
                                    </p:animClr>
                                    <p:animClr clrSpc="rgb" dir="cw">
                                      <p:cBhvr>
                                        <p:cTn id="7" dur="500" fill="hold"/>
                                        <p:tgtEl>
                                          <p:spTgt spid="8">
                                            <p:txEl>
                                              <p:pRg st="0" end="0"/>
                                            </p:txEl>
                                          </p:spTgt>
                                        </p:tgtEl>
                                        <p:attrNameLst>
                                          <p:attrName>fillcolor</p:attrName>
                                        </p:attrNameLst>
                                      </p:cBhvr>
                                      <p:to>
                                        <a:schemeClr val="accent2"/>
                                      </p:to>
                                    </p:animClr>
                                    <p:set>
                                      <p:cBhvr>
                                        <p:cTn id="8" dur="500" fill="hold"/>
                                        <p:tgtEl>
                                          <p:spTgt spid="8">
                                            <p:txEl>
                                              <p:pRg st="0" end="0"/>
                                            </p:txEl>
                                          </p:spTgt>
                                        </p:tgtEl>
                                        <p:attrNameLst>
                                          <p:attrName>fill.type</p:attrName>
                                        </p:attrNameLst>
                                      </p:cBhvr>
                                      <p:to>
                                        <p:strVal val="solid"/>
                                      </p:to>
                                    </p:set>
                                    <p:set>
                                      <p:cBhvr>
                                        <p:cTn id="9" dur="500" fill="hold"/>
                                        <p:tgtEl>
                                          <p:spTgt spid="8">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dir="cw">
                                      <p:cBhvr override="childStyle">
                                        <p:cTn id="13" dur="500" fill="hold"/>
                                        <p:tgtEl>
                                          <p:spTgt spid="8">
                                            <p:txEl>
                                              <p:pRg st="1" end="1"/>
                                            </p:txEl>
                                          </p:spTgt>
                                        </p:tgtEl>
                                        <p:attrNameLst>
                                          <p:attrName>style.color</p:attrName>
                                        </p:attrNameLst>
                                      </p:cBhvr>
                                      <p:to>
                                        <a:schemeClr val="accent2"/>
                                      </p:to>
                                    </p:animClr>
                                    <p:animClr clrSpc="rgb" dir="cw">
                                      <p:cBhvr>
                                        <p:cTn id="14" dur="500" fill="hold"/>
                                        <p:tgtEl>
                                          <p:spTgt spid="8">
                                            <p:txEl>
                                              <p:pRg st="1" end="1"/>
                                            </p:txEl>
                                          </p:spTgt>
                                        </p:tgtEl>
                                        <p:attrNameLst>
                                          <p:attrName>fillcolor</p:attrName>
                                        </p:attrNameLst>
                                      </p:cBhvr>
                                      <p:to>
                                        <a:schemeClr val="accent2"/>
                                      </p:to>
                                    </p:animClr>
                                    <p:set>
                                      <p:cBhvr>
                                        <p:cTn id="15" dur="500" fill="hold"/>
                                        <p:tgtEl>
                                          <p:spTgt spid="8">
                                            <p:txEl>
                                              <p:pRg st="1" end="1"/>
                                            </p:txEl>
                                          </p:spTgt>
                                        </p:tgtEl>
                                        <p:attrNameLst>
                                          <p:attrName>fill.type</p:attrName>
                                        </p:attrNameLst>
                                      </p:cBhvr>
                                      <p:to>
                                        <p:strVal val="solid"/>
                                      </p:to>
                                    </p:set>
                                    <p:set>
                                      <p:cBhvr>
                                        <p:cTn id="16" dur="500" fill="hold"/>
                                        <p:tgtEl>
                                          <p:spTgt spid="8">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budgets are….</a:t>
            </a:r>
          </a:p>
        </p:txBody>
      </p:sp>
      <p:sp>
        <p:nvSpPr>
          <p:cNvPr id="3" name="Content Placeholder 2"/>
          <p:cNvSpPr>
            <a:spLocks noGrp="1"/>
          </p:cNvSpPr>
          <p:nvPr>
            <p:ph sz="quarter" idx="10"/>
          </p:nvPr>
        </p:nvSpPr>
        <p:spPr/>
        <p:txBody>
          <a:bodyPr/>
          <a:lstStyle/>
          <a:p>
            <a:r>
              <a:rPr lang="en-GB" dirty="0"/>
              <a:t>Non-negotiable</a:t>
            </a:r>
          </a:p>
          <a:p>
            <a:r>
              <a:rPr lang="en-GB" dirty="0"/>
              <a:t>Lack opportunity and innovation</a:t>
            </a:r>
          </a:p>
          <a:p>
            <a:r>
              <a:rPr lang="en-GB" dirty="0"/>
              <a:t>Are not market led in the true sense of the word</a:t>
            </a:r>
          </a:p>
          <a:p>
            <a:r>
              <a:rPr lang="en-GB" dirty="0"/>
              <a:t>Cannot be increased by any great amount through endeavour</a:t>
            </a:r>
          </a:p>
          <a:p>
            <a:r>
              <a:rPr lang="en-GB" dirty="0"/>
              <a:t>Are set and controlled by a ‘higher authority’</a:t>
            </a:r>
          </a:p>
          <a:p>
            <a:r>
              <a:rPr lang="en-GB" dirty="0"/>
              <a:t>Are very soon out of date</a:t>
            </a:r>
          </a:p>
          <a:p>
            <a:endParaRPr lang="en-GB" dirty="0"/>
          </a:p>
          <a:p>
            <a:endParaRPr lang="en-GB" dirty="0"/>
          </a:p>
        </p:txBody>
      </p:sp>
    </p:spTree>
    <p:extLst>
      <p:ext uri="{BB962C8B-B14F-4D97-AF65-F5344CB8AC3E}">
        <p14:creationId xmlns:p14="http://schemas.microsoft.com/office/powerpoint/2010/main" val="48541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 we work with our limited resources</a:t>
            </a:r>
          </a:p>
        </p:txBody>
      </p:sp>
      <p:sp>
        <p:nvSpPr>
          <p:cNvPr id="3" name="Content Placeholder 2"/>
          <p:cNvSpPr>
            <a:spLocks noGrp="1"/>
          </p:cNvSpPr>
          <p:nvPr>
            <p:ph sz="quarter" idx="10"/>
          </p:nvPr>
        </p:nvSpPr>
        <p:spPr/>
        <p:txBody>
          <a:bodyPr/>
          <a:lstStyle/>
          <a:p>
            <a:pPr marL="0" indent="0">
              <a:buNone/>
            </a:pPr>
            <a:r>
              <a:rPr lang="en-GB" sz="1600" dirty="0"/>
              <a:t>Annually</a:t>
            </a:r>
            <a:endParaRPr lang="en-GB" dirty="0"/>
          </a:p>
          <a:p>
            <a:r>
              <a:rPr lang="en-GB" dirty="0"/>
              <a:t>Determine income</a:t>
            </a:r>
          </a:p>
          <a:p>
            <a:r>
              <a:rPr lang="en-GB" dirty="0"/>
              <a:t>Determine known expenditure</a:t>
            </a:r>
          </a:p>
          <a:p>
            <a:r>
              <a:rPr lang="en-GB" dirty="0"/>
              <a:t>Non negotiables</a:t>
            </a:r>
          </a:p>
          <a:p>
            <a:r>
              <a:rPr lang="en-GB" dirty="0"/>
              <a:t>Set annual budget</a:t>
            </a:r>
          </a:p>
          <a:p>
            <a:r>
              <a:rPr lang="en-GB" dirty="0"/>
              <a:t>Ownership of budgets</a:t>
            </a:r>
          </a:p>
          <a:p>
            <a:r>
              <a:rPr lang="en-GB" dirty="0"/>
              <a:t>Effective monitoring</a:t>
            </a:r>
          </a:p>
          <a:p>
            <a:endParaRPr lang="en-GB" dirty="0"/>
          </a:p>
          <a:p>
            <a:endParaRPr lang="en-GB" dirty="0"/>
          </a:p>
          <a:p>
            <a:endParaRPr lang="en-GB" dirty="0"/>
          </a:p>
        </p:txBody>
      </p:sp>
    </p:spTree>
    <p:extLst>
      <p:ext uri="{BB962C8B-B14F-4D97-AF65-F5344CB8AC3E}">
        <p14:creationId xmlns:p14="http://schemas.microsoft.com/office/powerpoint/2010/main" val="34102740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600" b="1" dirty="0"/>
              <a:t>Strategically</a:t>
            </a:r>
          </a:p>
        </p:txBody>
      </p:sp>
      <p:sp>
        <p:nvSpPr>
          <p:cNvPr id="3" name="Content Placeholder 2"/>
          <p:cNvSpPr>
            <a:spLocks noGrp="1"/>
          </p:cNvSpPr>
          <p:nvPr>
            <p:ph sz="quarter" idx="10"/>
          </p:nvPr>
        </p:nvSpPr>
        <p:spPr/>
        <p:txBody>
          <a:bodyPr/>
          <a:lstStyle/>
          <a:p>
            <a:r>
              <a:rPr lang="en-GB" dirty="0"/>
              <a:t>Three year budgeting</a:t>
            </a:r>
          </a:p>
          <a:p>
            <a:r>
              <a:rPr lang="en-GB" dirty="0"/>
              <a:t>Link to School Improvement Plan</a:t>
            </a:r>
          </a:p>
          <a:p>
            <a:r>
              <a:rPr lang="en-GB" dirty="0"/>
              <a:t>Benchmarking</a:t>
            </a:r>
          </a:p>
          <a:p>
            <a:r>
              <a:rPr lang="en-GB" dirty="0"/>
              <a:t>Staff structure</a:t>
            </a:r>
          </a:p>
          <a:p>
            <a:r>
              <a:rPr lang="en-GB" dirty="0"/>
              <a:t>Projection of pupil numbers</a:t>
            </a:r>
          </a:p>
          <a:p>
            <a:r>
              <a:rPr lang="en-GB" dirty="0"/>
              <a:t>Long term plans for area</a:t>
            </a:r>
          </a:p>
          <a:p>
            <a:r>
              <a:rPr lang="en-GB" dirty="0"/>
              <a:t>Predicted changes in budget direction </a:t>
            </a:r>
            <a:r>
              <a:rPr lang="en-GB" dirty="0" err="1"/>
              <a:t>ie</a:t>
            </a:r>
            <a:r>
              <a:rPr lang="en-GB" dirty="0"/>
              <a:t>. -1.5% shortfall, change in funding such as pupil premium</a:t>
            </a:r>
          </a:p>
          <a:p>
            <a:endParaRPr lang="en-GB" dirty="0"/>
          </a:p>
        </p:txBody>
      </p:sp>
    </p:spTree>
    <p:extLst>
      <p:ext uri="{BB962C8B-B14F-4D97-AF65-F5344CB8AC3E}">
        <p14:creationId xmlns:p14="http://schemas.microsoft.com/office/powerpoint/2010/main" val="104573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ue.birchall\AppData\Local\Microsoft\Windows\Temporary Internet Files\Content.IE5\0919ELDK\Financial-Planning-001[1].jpg"/>
          <p:cNvPicPr>
            <a:picLocks noGrp="1" noChangeAspect="1" noChangeArrowheads="1"/>
          </p:cNvPicPr>
          <p:nvPr>
            <p:ph sz="quarter" idx="10"/>
          </p:nvPr>
        </p:nvPicPr>
        <p:blipFill>
          <a:blip r:embed="rId2">
            <a:extLst>
              <a:ext uri="{28A0092B-C50C-407E-A947-70E740481C1C}">
                <a14:useLocalDpi xmlns:a14="http://schemas.microsoft.com/office/drawing/2010/main" val="0"/>
              </a:ext>
            </a:extLst>
          </a:blip>
          <a:srcRect/>
          <a:stretch>
            <a:fillRect/>
          </a:stretch>
        </p:blipFill>
        <p:spPr bwMode="auto">
          <a:xfrm>
            <a:off x="2339752" y="1124744"/>
            <a:ext cx="4325410" cy="403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19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1)">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Budget planning: things to consider	</a:t>
            </a:r>
          </a:p>
        </p:txBody>
      </p:sp>
      <p:sp>
        <p:nvSpPr>
          <p:cNvPr id="3" name="Content Placeholder 2"/>
          <p:cNvSpPr>
            <a:spLocks noGrp="1"/>
          </p:cNvSpPr>
          <p:nvPr>
            <p:ph sz="quarter" idx="10"/>
          </p:nvPr>
        </p:nvSpPr>
        <p:spPr/>
        <p:txBody>
          <a:bodyPr/>
          <a:lstStyle/>
          <a:p>
            <a:r>
              <a:rPr lang="en-GB" dirty="0"/>
              <a:t>Historical Spend</a:t>
            </a:r>
          </a:p>
          <a:p>
            <a:r>
              <a:rPr lang="en-GB" dirty="0"/>
              <a:t>Review of previous year – contracts, resolved or unresolved projects, </a:t>
            </a:r>
            <a:r>
              <a:rPr lang="en-GB"/>
              <a:t>outstanding commitments</a:t>
            </a:r>
            <a:endParaRPr lang="en-GB" dirty="0"/>
          </a:p>
          <a:p>
            <a:r>
              <a:rPr lang="en-GB" dirty="0"/>
              <a:t>Fixed expenditure</a:t>
            </a:r>
          </a:p>
          <a:p>
            <a:r>
              <a:rPr lang="en-GB" dirty="0"/>
              <a:t>Up and coming projects</a:t>
            </a:r>
          </a:p>
          <a:p>
            <a:r>
              <a:rPr lang="en-GB" dirty="0"/>
              <a:t>Staffing structure and planned changes</a:t>
            </a:r>
          </a:p>
          <a:p>
            <a:r>
              <a:rPr lang="en-GB" dirty="0"/>
              <a:t>School Improvement Plan</a:t>
            </a:r>
          </a:p>
          <a:p>
            <a:r>
              <a:rPr lang="en-GB" dirty="0"/>
              <a:t>Action planning</a:t>
            </a:r>
          </a:p>
          <a:p>
            <a:r>
              <a:rPr lang="en-GB" dirty="0"/>
              <a:t>Budget bids</a:t>
            </a:r>
          </a:p>
          <a:p>
            <a:r>
              <a:rPr lang="en-GB" dirty="0"/>
              <a:t>In addition…..</a:t>
            </a:r>
          </a:p>
          <a:p>
            <a:endParaRPr lang="en-GB" dirty="0"/>
          </a:p>
        </p:txBody>
      </p:sp>
    </p:spTree>
    <p:extLst>
      <p:ext uri="{BB962C8B-B14F-4D97-AF65-F5344CB8AC3E}">
        <p14:creationId xmlns:p14="http://schemas.microsoft.com/office/powerpoint/2010/main" val="414145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Budget setting: who do I  involve?</a:t>
            </a:r>
          </a:p>
        </p:txBody>
      </p:sp>
      <p:sp>
        <p:nvSpPr>
          <p:cNvPr id="3" name="Content Placeholder 2"/>
          <p:cNvSpPr>
            <a:spLocks noGrp="1"/>
          </p:cNvSpPr>
          <p:nvPr>
            <p:ph sz="quarter" idx="10"/>
          </p:nvPr>
        </p:nvSpPr>
        <p:spPr/>
        <p:txBody>
          <a:bodyPr>
            <a:normAutofit/>
          </a:bodyPr>
          <a:lstStyle/>
          <a:p>
            <a:r>
              <a:rPr lang="en-GB" sz="1600" dirty="0" err="1"/>
              <a:t>Headteacher</a:t>
            </a:r>
            <a:endParaRPr lang="en-GB" sz="1600" dirty="0"/>
          </a:p>
          <a:p>
            <a:r>
              <a:rPr lang="en-GB" sz="1600" dirty="0"/>
              <a:t>SLT</a:t>
            </a:r>
          </a:p>
          <a:p>
            <a:r>
              <a:rPr lang="en-GB" sz="1600" dirty="0"/>
              <a:t>Budget holders</a:t>
            </a:r>
          </a:p>
          <a:p>
            <a:r>
              <a:rPr lang="en-GB" sz="1600" dirty="0"/>
              <a:t>Governors</a:t>
            </a:r>
          </a:p>
          <a:p>
            <a:r>
              <a:rPr lang="en-GB" sz="1600" dirty="0"/>
              <a:t>Working party</a:t>
            </a:r>
          </a:p>
          <a:p>
            <a:r>
              <a:rPr lang="en-GB" sz="1600" dirty="0"/>
              <a:t>Pupils</a:t>
            </a:r>
          </a:p>
        </p:txBody>
      </p:sp>
    </p:spTree>
    <p:extLst>
      <p:ext uri="{BB962C8B-B14F-4D97-AF65-F5344CB8AC3E}">
        <p14:creationId xmlns:p14="http://schemas.microsoft.com/office/powerpoint/2010/main" val="468241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Budget setting	</a:t>
            </a:r>
          </a:p>
        </p:txBody>
      </p:sp>
      <p:sp>
        <p:nvSpPr>
          <p:cNvPr id="3" name="Content Placeholder 2"/>
          <p:cNvSpPr>
            <a:spLocks noGrp="1"/>
          </p:cNvSpPr>
          <p:nvPr>
            <p:ph sz="quarter" idx="10"/>
          </p:nvPr>
        </p:nvSpPr>
        <p:spPr/>
        <p:txBody>
          <a:bodyPr/>
          <a:lstStyle/>
          <a:p>
            <a:r>
              <a:rPr lang="en-GB" dirty="0"/>
              <a:t>Accurate rollover figures.</a:t>
            </a:r>
          </a:p>
          <a:p>
            <a:r>
              <a:rPr lang="en-GB" dirty="0"/>
              <a:t>A considered look at your budget.</a:t>
            </a:r>
          </a:p>
          <a:p>
            <a:r>
              <a:rPr lang="en-GB" dirty="0"/>
              <a:t>School based calculations such as :</a:t>
            </a:r>
          </a:p>
          <a:p>
            <a:pPr lvl="2">
              <a:buFont typeface="Wingdings" panose="05000000000000000000" pitchFamily="2" charset="2"/>
              <a:buChar char="Ø"/>
            </a:pPr>
            <a:r>
              <a:rPr lang="en-GB" dirty="0"/>
              <a:t>pupil premium</a:t>
            </a:r>
          </a:p>
          <a:p>
            <a:pPr lvl="2">
              <a:buFont typeface="Wingdings" panose="05000000000000000000" pitchFamily="2" charset="2"/>
              <a:buChar char="Ø"/>
            </a:pPr>
            <a:r>
              <a:rPr lang="en-GB" dirty="0"/>
              <a:t>infant free school meals</a:t>
            </a:r>
          </a:p>
          <a:p>
            <a:pPr lvl="2">
              <a:buFont typeface="Wingdings" panose="05000000000000000000" pitchFamily="2" charset="2"/>
              <a:buChar char="Ø"/>
            </a:pPr>
            <a:r>
              <a:rPr lang="en-GB" dirty="0"/>
              <a:t>capital monies</a:t>
            </a:r>
          </a:p>
          <a:p>
            <a:pPr lvl="2">
              <a:buFont typeface="Wingdings" panose="05000000000000000000" pitchFamily="2" charset="2"/>
              <a:buChar char="Ø"/>
            </a:pPr>
            <a:r>
              <a:rPr lang="en-GB" dirty="0"/>
              <a:t>school based allocations.</a:t>
            </a:r>
          </a:p>
          <a:p>
            <a:pPr marL="342900" lvl="2" indent="-342900">
              <a:buClr>
                <a:srgbClr val="414954"/>
              </a:buClr>
              <a:buSzPct val="80000"/>
              <a:buFont typeface="Wingdings" pitchFamily="2" charset="2"/>
              <a:buChar char="¤"/>
            </a:pPr>
            <a:r>
              <a:rPr lang="en-GB" dirty="0"/>
              <a:t>When you are setting the budget consider the school ethos – moral stance vs business case.</a:t>
            </a:r>
          </a:p>
          <a:p>
            <a:endParaRPr lang="en-GB" dirty="0"/>
          </a:p>
        </p:txBody>
      </p:sp>
    </p:spTree>
    <p:extLst>
      <p:ext uri="{BB962C8B-B14F-4D97-AF65-F5344CB8AC3E}">
        <p14:creationId xmlns:p14="http://schemas.microsoft.com/office/powerpoint/2010/main" val="680913627"/>
      </p:ext>
    </p:extLst>
  </p:cSld>
  <p:clrMapOvr>
    <a:masterClrMapping/>
  </p:clrMapOvr>
</p:sld>
</file>

<file path=ppt/theme/theme1.xml><?xml version="1.0" encoding="utf-8"?>
<a:theme xmlns:a="http://schemas.openxmlformats.org/drawingml/2006/main" name="Default">
  <a:themeElements>
    <a:clrScheme name="Optimus presentation">
      <a:dk1>
        <a:srgbClr val="FFFFFF"/>
      </a:dk1>
      <a:lt1>
        <a:srgbClr val="FFFFFF"/>
      </a:lt1>
      <a:dk2>
        <a:srgbClr val="A7A7A7"/>
      </a:dk2>
      <a:lt2>
        <a:srgbClr val="535353"/>
      </a:lt2>
      <a:accent1>
        <a:srgbClr val="0365C0"/>
      </a:accent1>
      <a:accent2>
        <a:srgbClr val="00882B"/>
      </a:accent2>
      <a:accent3>
        <a:srgbClr val="8F8F8F"/>
      </a:accent3>
      <a:accent4>
        <a:srgbClr val="006A8C"/>
      </a:accent4>
      <a:accent5>
        <a:srgbClr val="AAB7DA"/>
      </a:accent5>
      <a:accent6>
        <a:srgbClr val="007B27"/>
      </a:accent6>
      <a:hlink>
        <a:srgbClr val="399DDC"/>
      </a:hlink>
      <a:folHlink>
        <a:srgbClr val="FF00FF"/>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bevel/>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365C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ustom Design">
  <a:themeElements>
    <a:clrScheme name="Optimus presentation">
      <a:dk1>
        <a:srgbClr val="FFFFFF"/>
      </a:dk1>
      <a:lt1>
        <a:srgbClr val="FFFFFF"/>
      </a:lt1>
      <a:dk2>
        <a:srgbClr val="A7A7A7"/>
      </a:dk2>
      <a:lt2>
        <a:srgbClr val="535353"/>
      </a:lt2>
      <a:accent1>
        <a:srgbClr val="0365C0"/>
      </a:accent1>
      <a:accent2>
        <a:srgbClr val="00882B"/>
      </a:accent2>
      <a:accent3>
        <a:srgbClr val="8F8F8F"/>
      </a:accent3>
      <a:accent4>
        <a:srgbClr val="006A8C"/>
      </a:accent4>
      <a:accent5>
        <a:srgbClr val="AAB7DA"/>
      </a:accent5>
      <a:accent6>
        <a:srgbClr val="007B27"/>
      </a:accent6>
      <a:hlink>
        <a:srgbClr val="399DDC"/>
      </a:hlink>
      <a:folHlink>
        <a:srgbClr val="FF00FF"/>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0365C0"/>
      </a:accent1>
      <a:accent2>
        <a:srgbClr val="00882B"/>
      </a:accent2>
      <a:accent3>
        <a:srgbClr val="8F8F8F"/>
      </a:accent3>
      <a:accent4>
        <a:srgbClr val="006A8C"/>
      </a:accent4>
      <a:accent5>
        <a:srgbClr val="AAB7DA"/>
      </a:accent5>
      <a:accent6>
        <a:srgbClr val="007B27"/>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bevel/>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365C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FFFF"/>
            </a:solidFill>
            <a:effectLst/>
            <a:uFill>
              <a:solidFill>
                <a:srgbClr val="007CA4"/>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EBF32AEF6EAB42BD1E941F5EC15CD6" ma:contentTypeVersion="12" ma:contentTypeDescription="Create a new document." ma:contentTypeScope="" ma:versionID="af75e2ab47022f9f53946338fa0fbef9">
  <xsd:schema xmlns:xsd="http://www.w3.org/2001/XMLSchema" xmlns:xs="http://www.w3.org/2001/XMLSchema" xmlns:p="http://schemas.microsoft.com/office/2006/metadata/properties" xmlns:ns2="73b0a356-9077-46ff-b0c1-ea98d3fe00ba" xmlns:ns3="640681f1-d903-4645-9b7c-2a393f75da2f" targetNamespace="http://schemas.microsoft.com/office/2006/metadata/properties" ma:root="true" ma:fieldsID="6e8947f20328828deadbab4a37888c2f" ns2:_="" ns3:_="">
    <xsd:import namespace="73b0a356-9077-46ff-b0c1-ea98d3fe00ba"/>
    <xsd:import namespace="640681f1-d903-4645-9b7c-2a393f75da2f"/>
    <xsd:element name="properties">
      <xsd:complexType>
        <xsd:sequence>
          <xsd:element name="documentManagement">
            <xsd:complexType>
              <xsd:all>
                <xsd:element ref="ns2:Old_x0020_Folder" minOccurs="0"/>
                <xsd:element ref="ns2:Old_x0020_Sub_x0020_Folder" minOccurs="0"/>
                <xsd:element ref="ns2:category" minOccurs="0"/>
                <xsd:element ref="ns2:Sub_x0020_Category" minOccurs="0"/>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b0a356-9077-46ff-b0c1-ea98d3fe00ba" elementFormDefault="qualified">
    <xsd:import namespace="http://schemas.microsoft.com/office/2006/documentManagement/types"/>
    <xsd:import namespace="http://schemas.microsoft.com/office/infopath/2007/PartnerControls"/>
    <xsd:element name="Old_x0020_Folder" ma:index="8" nillable="true" ma:displayName="1st Level Metadate" ma:default="** Please Select one **" ma:format="Dropdown" ma:internalName="Old_x0020_Folder">
      <xsd:simpleType>
        <xsd:restriction base="dms:Choice">
          <xsd:enumeration value="** Please Select one **"/>
          <xsd:enumeration value="White Rose"/>
          <xsd:enumeration value="Rotherham"/>
        </xsd:restriction>
      </xsd:simpleType>
    </xsd:element>
    <xsd:element name="Old_x0020_Sub_x0020_Folder" ma:index="9" nillable="true" ma:displayName="2nd Level Metadate" ma:default="** Please Select one **" ma:format="Dropdown" ma:indexed="true" ma:internalName="Old_x0020_Sub_x0020_Folder">
      <xsd:simpleType>
        <xsd:restriction base="dms:Choice">
          <xsd:enumeration value="** Please Select one **"/>
          <xsd:enumeration value="Enter Choice #1"/>
          <xsd:enumeration value="Enter Choice #2"/>
          <xsd:enumeration value="Enter Choice #3"/>
        </xsd:restriction>
      </xsd:simpleType>
    </xsd:element>
    <xsd:element name="category" ma:index="10" nillable="true" ma:displayName="3rd Level Metadate" ma:default="** Please Select One **" ma:format="Dropdown" ma:internalName="category">
      <xsd:simpleType>
        <xsd:restriction base="dms:Choice">
          <xsd:enumeration value="** Please Select One **"/>
          <xsd:enumeration value="Enter Choice #1"/>
          <xsd:enumeration value="Enter Choice #2"/>
          <xsd:enumeration value="Enter Choice #3"/>
        </xsd:restriction>
      </xsd:simpleType>
    </xsd:element>
    <xsd:element name="Sub_x0020_Category" ma:index="11" nillable="true" ma:displayName="4th Level Metadate" ma:default="** Please Select one **" ma:format="Dropdown" ma:internalName="Sub_x0020_Category">
      <xsd:simpleType>
        <xsd:restriction base="dms:Choice">
          <xsd:enumeration value="** Please Select one **"/>
          <xsd:enumeration value="Enter Choice #1"/>
          <xsd:enumeration value="Enter Choice #2"/>
          <xsd:enumeration value="Enter 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640681f1-d903-4645-9b7c-2a393f75da2f"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ld_x0020_Folder xmlns="73b0a356-9077-46ff-b0c1-ea98d3fe00ba">** Please Select one **</Old_x0020_Folder>
    <Sub_x0020_Category xmlns="73b0a356-9077-46ff-b0c1-ea98d3fe00ba">** Please Select one **</Sub_x0020_Category>
    <Old_x0020_Sub_x0020_Folder xmlns="73b0a356-9077-46ff-b0c1-ea98d3fe00ba">** Please Select one **</Old_x0020_Sub_x0020_Folder>
    <category xmlns="73b0a356-9077-46ff-b0c1-ea98d3fe00ba">** Please Select One **</category>
  </documentManagement>
</p:properties>
</file>

<file path=customXml/itemProps1.xml><?xml version="1.0" encoding="utf-8"?>
<ds:datastoreItem xmlns:ds="http://schemas.openxmlformats.org/officeDocument/2006/customXml" ds:itemID="{7221F0C5-238C-43BD-8446-78AFD4294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b0a356-9077-46ff-b0c1-ea98d3fe00ba"/>
    <ds:schemaRef ds:uri="640681f1-d903-4645-9b7c-2a393f75da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8C2D84-DAF2-404C-A51A-54573BA5B608}">
  <ds:schemaRefs>
    <ds:schemaRef ds:uri="http://schemas.microsoft.com/sharepoint/v3/contenttype/forms"/>
  </ds:schemaRefs>
</ds:datastoreItem>
</file>

<file path=customXml/itemProps3.xml><?xml version="1.0" encoding="utf-8"?>
<ds:datastoreItem xmlns:ds="http://schemas.openxmlformats.org/officeDocument/2006/customXml" ds:itemID="{E4904202-FAE0-44F1-82A8-C9FD48CD83F0}">
  <ds:schemaRefs>
    <ds:schemaRef ds:uri="http://schemas.openxmlformats.org/package/2006/metadata/core-properties"/>
    <ds:schemaRef ds:uri="640681f1-d903-4645-9b7c-2a393f75da2f"/>
    <ds:schemaRef ds:uri="http://purl.org/dc/dcmitype/"/>
    <ds:schemaRef ds:uri="http://schemas.microsoft.com/office/infopath/2007/PartnerControls"/>
    <ds:schemaRef ds:uri="http://purl.org/dc/terms/"/>
    <ds:schemaRef ds:uri="73b0a356-9077-46ff-b0c1-ea98d3fe00ba"/>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465</TotalTime>
  <Words>905</Words>
  <Application>Microsoft Office PowerPoint</Application>
  <PresentationFormat>On-screen Show (4:3)</PresentationFormat>
  <Paragraphs>116</Paragraphs>
  <Slides>17</Slides>
  <Notes>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Arial</vt:lpstr>
      <vt:lpstr>Calibri</vt:lpstr>
      <vt:lpstr>Courier New</vt:lpstr>
      <vt:lpstr>Georgia</vt:lpstr>
      <vt:lpstr>Helvetica</vt:lpstr>
      <vt:lpstr>Helvetica Neue</vt:lpstr>
      <vt:lpstr>Trebuchet MS</vt:lpstr>
      <vt:lpstr>Wingdings</vt:lpstr>
      <vt:lpstr>Default</vt:lpstr>
      <vt:lpstr>Custom Design</vt:lpstr>
      <vt:lpstr>PowerPoint Presentation</vt:lpstr>
      <vt:lpstr>What is a budget ?</vt:lpstr>
      <vt:lpstr>School budgets are….</vt:lpstr>
      <vt:lpstr>How do we work with our limited resources</vt:lpstr>
      <vt:lpstr>Strategically</vt:lpstr>
      <vt:lpstr>PowerPoint Presentation</vt:lpstr>
      <vt:lpstr>Budget planning: things to consider </vt:lpstr>
      <vt:lpstr>Budget setting: who do I  involve?</vt:lpstr>
      <vt:lpstr>Budget setting </vt:lpstr>
      <vt:lpstr>Dilemmas…</vt:lpstr>
      <vt:lpstr>PowerPoint Presentation</vt:lpstr>
      <vt:lpstr>Monitoring</vt:lpstr>
      <vt:lpstr>Budget holder </vt:lpstr>
      <vt:lpstr>Governors</vt:lpstr>
      <vt:lpstr>School business manager/bursar</vt:lpstr>
      <vt:lpstr>Headteacher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Liz Worthen</dc:creator>
  <cp:lastModifiedBy>liz.worthen</cp:lastModifiedBy>
  <cp:revision>54</cp:revision>
  <dcterms:modified xsi:type="dcterms:W3CDTF">2019-03-05T11:06:44Z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0x010100EDEBF32AEF6EAB42BD1E941F5EC15CD6</vt:lpwstr>
  </property>
</Properties>
</file>