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  <p:sldMasterId id="2147483670" r:id="rId2"/>
  </p:sldMasterIdLst>
  <p:notesMasterIdLst>
    <p:notesMasterId r:id="rId27"/>
  </p:notesMasterIdLst>
  <p:handoutMasterIdLst>
    <p:handoutMasterId r:id="rId28"/>
  </p:handoutMasterIdLst>
  <p:sldIdLst>
    <p:sldId id="268" r:id="rId3"/>
    <p:sldId id="259" r:id="rId4"/>
    <p:sldId id="265" r:id="rId5"/>
    <p:sldId id="311" r:id="rId6"/>
    <p:sldId id="283" r:id="rId7"/>
    <p:sldId id="316" r:id="rId8"/>
    <p:sldId id="318" r:id="rId9"/>
    <p:sldId id="317" r:id="rId10"/>
    <p:sldId id="287" r:id="rId11"/>
    <p:sldId id="312" r:id="rId12"/>
    <p:sldId id="313" r:id="rId13"/>
    <p:sldId id="314" r:id="rId14"/>
    <p:sldId id="315" r:id="rId15"/>
    <p:sldId id="319" r:id="rId16"/>
    <p:sldId id="284" r:id="rId17"/>
    <p:sldId id="291" r:id="rId18"/>
    <p:sldId id="320" r:id="rId19"/>
    <p:sldId id="321" r:id="rId20"/>
    <p:sldId id="322" r:id="rId21"/>
    <p:sldId id="323" r:id="rId22"/>
    <p:sldId id="324" r:id="rId23"/>
    <p:sldId id="326" r:id="rId24"/>
    <p:sldId id="266" r:id="rId25"/>
    <p:sldId id="271" r:id="rId2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004E"/>
    <a:srgbClr val="B30838"/>
    <a:srgbClr val="F8F8F8"/>
    <a:srgbClr val="B4062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99377" autoAdjust="0"/>
  </p:normalViewPr>
  <p:slideViewPr>
    <p:cSldViewPr>
      <p:cViewPr varScale="1">
        <p:scale>
          <a:sx n="110" d="100"/>
          <a:sy n="110" d="100"/>
        </p:scale>
        <p:origin x="165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1686" y="-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fld id="{58EEA752-5C16-4E99-A8C5-5DCAB3F403F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6765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solidFill>
                  <a:schemeClr val="bg1"/>
                </a:solidFill>
                <a:latin typeface="Arial" charset="0"/>
              </a:defRPr>
            </a:lvl1pPr>
          </a:lstStyle>
          <a:p>
            <a:fld id="{47A99883-CC78-49EB-9742-C759A6DB43D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8821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C87F97-6C89-421C-84DF-647595785BBE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C87F97-6C89-421C-84DF-647595785BBE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C87F97-6C89-421C-84DF-647595785BBE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C87F97-6C89-421C-84DF-647595785BBE}" type="slidenum">
              <a:rPr lang="en-GB" altLang="en-US"/>
              <a:pPr/>
              <a:t>15</a:t>
            </a:fld>
            <a:endParaRPr lang="en-GB" alt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9EA7B3AA-9CAE-40B1-B1BC-5B144E7D2D19}" type="slidenum">
              <a:rPr lang="en-GB" altLang="en-US" sz="1200" smtClean="0">
                <a:solidFill>
                  <a:schemeClr val="bg1"/>
                </a:solidFill>
                <a:latin typeface="Arial" charset="0"/>
              </a:rPr>
              <a:pPr>
                <a:spcBef>
                  <a:spcPct val="0"/>
                </a:spcBef>
              </a:pPr>
              <a:t>22</a:t>
            </a:fld>
            <a:endParaRPr lang="en-GB" altLang="en-US" sz="12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308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995613"/>
            <a:ext cx="7775575" cy="1081087"/>
          </a:xfrm>
        </p:spPr>
        <p:txBody>
          <a:bodyPr/>
          <a:lstStyle>
            <a:lvl1pPr marL="0" indent="0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altLang="en-US" noProof="0"/>
              <a:t>Sub heading here</a:t>
            </a:r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32138" y="6237288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1613" y="623728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FF290FE-D459-40D1-ADB6-2B568D1DC407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8554" name="Line 10"/>
          <p:cNvSpPr>
            <a:spLocks noChangeShapeType="1"/>
          </p:cNvSpPr>
          <p:nvPr/>
        </p:nvSpPr>
        <p:spPr bwMode="auto">
          <a:xfrm>
            <a:off x="0" y="5815013"/>
            <a:ext cx="9183688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108562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11188" y="1268413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108565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pic>
        <p:nvPicPr>
          <p:cNvPr id="108570" name="Picture 26" descr="bj_logo_edadvisors_transp_whiteONLIN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063" y="6013450"/>
            <a:ext cx="2341562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A910AE-64CA-4085-B6C6-C5D3CFABE7F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8398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3050" y="441325"/>
            <a:ext cx="2074863" cy="4960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441325"/>
            <a:ext cx="6075362" cy="49609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38B8B1-094F-47C8-8A33-69C79A4C474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2016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308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995613"/>
            <a:ext cx="7775575" cy="1081087"/>
          </a:xfrm>
        </p:spPr>
        <p:txBody>
          <a:bodyPr/>
          <a:lstStyle>
            <a:lvl1pPr marL="0" indent="0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altLang="en-US" noProof="0"/>
              <a:t>Sub heading here</a:t>
            </a:r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32138" y="6237288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1613" y="623728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FF290FE-D459-40D1-ADB6-2B568D1DC407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8554" name="Line 10"/>
          <p:cNvSpPr>
            <a:spLocks noChangeShapeType="1"/>
          </p:cNvSpPr>
          <p:nvPr/>
        </p:nvSpPr>
        <p:spPr bwMode="auto">
          <a:xfrm>
            <a:off x="0" y="5815013"/>
            <a:ext cx="9183688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08562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11188" y="1268413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108565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pic>
        <p:nvPicPr>
          <p:cNvPr id="108570" name="Picture 26" descr="bj_logo_edadvisors_transp_whiteONLIN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063" y="6013450"/>
            <a:ext cx="2341562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273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3EA21-8D6C-4D8C-A37D-C03D91EEA0CB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796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B6F0A-54D8-4CA3-9671-E97ED3E73B9D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747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3773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3773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26F50-A6FE-4CEF-88DE-0FA4F8A54BE4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865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94B40D-AF9A-42C7-92C8-DC8F7917C2FF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1199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CE7A0-2041-4906-A495-04295A76533C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3187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A427A0-1D4E-40E4-9A81-10D5F46D66D0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0308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AECA6-7171-4380-B620-805C763ECCA3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888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3EA21-8D6C-4D8C-A37D-C03D91EEA0C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97051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4E5C5-030E-4B79-B865-5CFE07A9E09A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434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A910AE-64CA-4085-B6C6-C5D3CFABE7FB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978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3050" y="441325"/>
            <a:ext cx="2074863" cy="4960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441325"/>
            <a:ext cx="6075362" cy="49609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38B8B1-094F-47C8-8A33-69C79A4C474A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206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B6F0A-54D8-4CA3-9671-E97ED3E73B9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8457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3773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3773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26F50-A6FE-4CEF-88DE-0FA4F8A54BE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2813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94B40D-AF9A-42C7-92C8-DC8F7917C2F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1449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CE7A0-2041-4906-A495-04295A76533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6227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A427A0-1D4E-40E4-9A81-10D5F46D66D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6301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AECA6-7171-4380-B620-805C763ECCA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5811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4E5C5-030E-4B79-B865-5CFE07A9E09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134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229600" cy="377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add text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5889B08B-2A57-427D-B7BA-A658DCEE1139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7529" name="Line 9"/>
          <p:cNvSpPr>
            <a:spLocks noChangeShapeType="1"/>
          </p:cNvSpPr>
          <p:nvPr/>
        </p:nvSpPr>
        <p:spPr bwMode="auto">
          <a:xfrm>
            <a:off x="0" y="5734050"/>
            <a:ext cx="9144000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en-GB"/>
          </a:p>
        </p:txBody>
      </p:sp>
      <p:sp>
        <p:nvSpPr>
          <p:cNvPr id="107537" name="AutoShape 17"/>
          <p:cNvSpPr>
            <a:spLocks noChangeArrowheads="1"/>
          </p:cNvSpPr>
          <p:nvPr userDrawn="1"/>
        </p:nvSpPr>
        <p:spPr bwMode="auto">
          <a:xfrm>
            <a:off x="-323850" y="692150"/>
            <a:ext cx="8999538" cy="647700"/>
          </a:xfrm>
          <a:prstGeom prst="roundRect">
            <a:avLst>
              <a:gd name="adj" fmla="val 16667"/>
            </a:avLst>
          </a:prstGeom>
          <a:solidFill>
            <a:srgbClr val="B30838"/>
          </a:solidFill>
          <a:ln w="9525">
            <a:solidFill>
              <a:srgbClr val="B30838"/>
            </a:solidFill>
            <a:round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07544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4132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pic>
        <p:nvPicPr>
          <p:cNvPr id="107550" name="Picture 30" descr="IIP_LOGO_BLUE_CMYK_2010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6065838"/>
            <a:ext cx="1139825" cy="350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554" name="Picture 34" descr="bj_logo_edadvisors_transp_RGB_ONLIN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918200"/>
            <a:ext cx="2700337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3" y="5994399"/>
            <a:ext cx="10477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229600" cy="377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add text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5889B08B-2A57-427D-B7BA-A658DCEE1139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7529" name="Line 9"/>
          <p:cNvSpPr>
            <a:spLocks noChangeShapeType="1"/>
          </p:cNvSpPr>
          <p:nvPr/>
        </p:nvSpPr>
        <p:spPr bwMode="auto">
          <a:xfrm>
            <a:off x="0" y="5734050"/>
            <a:ext cx="9144000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07537" name="AutoShape 17"/>
          <p:cNvSpPr>
            <a:spLocks noChangeArrowheads="1"/>
          </p:cNvSpPr>
          <p:nvPr/>
        </p:nvSpPr>
        <p:spPr bwMode="auto">
          <a:xfrm>
            <a:off x="-323850" y="692150"/>
            <a:ext cx="8999538" cy="647700"/>
          </a:xfrm>
          <a:prstGeom prst="roundRect">
            <a:avLst>
              <a:gd name="adj" fmla="val 16667"/>
            </a:avLst>
          </a:prstGeom>
          <a:solidFill>
            <a:srgbClr val="B30838"/>
          </a:solidFill>
          <a:ln w="9525">
            <a:solidFill>
              <a:srgbClr val="B30838"/>
            </a:solidFill>
            <a:round/>
            <a:headEnd/>
            <a:tailEnd/>
          </a:ln>
        </p:spPr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7544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4132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pic>
        <p:nvPicPr>
          <p:cNvPr id="107550" name="Picture 30" descr="IIP_LOGO_BLUE_CMYK_2010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6065838"/>
            <a:ext cx="1139825" cy="350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554" name="Picture 34" descr="bj_logo_edadvisors_transp_RGB_ONLIN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918200"/>
            <a:ext cx="2700337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3" y="5994399"/>
            <a:ext cx="10477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3855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Jeffhughes@hotmail.com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slinkysue@gmail.com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ownejacobson.com/education/products/gdpr-toolkit-for-schoo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GDPR: How to ensure a culture of compliance</a:t>
            </a:r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611188" y="4940300"/>
            <a:ext cx="7777162" cy="40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bg1"/>
                </a:solidFill>
              </a:rPr>
              <a:t>Dai Durbridge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</a:t>
            </a:r>
            <a:r>
              <a:rPr lang="en-US" altLang="en-US" dirty="0" err="1"/>
              <a:t>behaviours</a:t>
            </a:r>
            <a:endParaRPr lang="en-US" altLang="en-US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b="1" dirty="0">
                <a:solidFill>
                  <a:srgbClr val="56004E"/>
                </a:solidFill>
              </a:rPr>
              <a:t>Subject access request</a:t>
            </a:r>
            <a:endParaRPr lang="en-GB" altLang="en-US" dirty="0">
              <a:solidFill>
                <a:srgbClr val="56004E"/>
              </a:solidFill>
            </a:endParaRPr>
          </a:p>
          <a:p>
            <a:pPr>
              <a:buFontTx/>
              <a:buChar char="•"/>
            </a:pPr>
            <a:endParaRPr lang="en-GB" altLang="en-US" dirty="0"/>
          </a:p>
          <a:p>
            <a:pPr marL="0" indent="0"/>
            <a:r>
              <a:rPr lang="en-US" dirty="0"/>
              <a:t>You receive an email from </a:t>
            </a:r>
            <a:r>
              <a:rPr lang="en-US" dirty="0">
                <a:hlinkClick r:id="rId2"/>
              </a:rPr>
              <a:t>Jeffhughes@hotmail.com</a:t>
            </a:r>
            <a:r>
              <a:rPr lang="en-US" dirty="0"/>
              <a:t> asking for copies of his records (former pupil)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provide them?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 he who he says he is?</a:t>
            </a:r>
          </a:p>
          <a:p>
            <a:pPr marL="0" indent="0"/>
            <a:endParaRPr lang="en-US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Paranoia, adversarial, distrusting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683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</a:t>
            </a:r>
            <a:r>
              <a:rPr lang="en-US" altLang="en-US" dirty="0" err="1"/>
              <a:t>behaviours</a:t>
            </a:r>
            <a:endParaRPr lang="en-US" altLang="en-US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b="1" dirty="0">
                <a:solidFill>
                  <a:srgbClr val="56004E"/>
                </a:solidFill>
              </a:rPr>
              <a:t>Governor using personal email address</a:t>
            </a:r>
            <a:endParaRPr lang="en-GB" altLang="en-US" dirty="0">
              <a:solidFill>
                <a:srgbClr val="56004E"/>
              </a:solidFill>
            </a:endParaRPr>
          </a:p>
          <a:p>
            <a:pPr>
              <a:buFontTx/>
              <a:buChar char="•"/>
            </a:pPr>
            <a:endParaRPr lang="en-GB" altLang="en-US" dirty="0"/>
          </a:p>
          <a:p>
            <a:pPr marL="0" indent="0"/>
            <a:r>
              <a:rPr lang="en-US" dirty="0"/>
              <a:t>Governor emails your lawyers from her </a:t>
            </a:r>
            <a:r>
              <a:rPr lang="en-US" dirty="0">
                <a:hlinkClick r:id="rId2"/>
              </a:rPr>
              <a:t>slinkysue@gmail.com</a:t>
            </a:r>
            <a:r>
              <a:rPr lang="en-US" dirty="0"/>
              <a:t> account with the subject line ‘dismissal of headteacher’ and content including allegations, salary and proposed settlement terms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Problem?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683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</a:t>
            </a:r>
            <a:r>
              <a:rPr lang="en-US" altLang="en-US" dirty="0" err="1"/>
              <a:t>behaviours</a:t>
            </a:r>
            <a:endParaRPr lang="en-US" altLang="en-US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b="1" dirty="0">
                <a:solidFill>
                  <a:srgbClr val="56004E"/>
                </a:solidFill>
              </a:rPr>
              <a:t>Downloading onto home computer</a:t>
            </a:r>
            <a:endParaRPr lang="en-GB" altLang="en-US" dirty="0">
              <a:solidFill>
                <a:srgbClr val="56004E"/>
              </a:solidFill>
            </a:endParaRPr>
          </a:p>
          <a:p>
            <a:pPr>
              <a:buFontTx/>
              <a:buChar char="•"/>
            </a:pPr>
            <a:endParaRPr lang="en-GB" altLang="en-US" dirty="0"/>
          </a:p>
          <a:p>
            <a:pPr marL="0" indent="0"/>
            <a:r>
              <a:rPr lang="en-US" dirty="0"/>
              <a:t>Staff member remotely accesses the school system and downloads safeguarding information to his home computer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are the risks?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683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</a:t>
            </a:r>
            <a:r>
              <a:rPr lang="en-US" altLang="en-US" dirty="0" err="1"/>
              <a:t>behaviours</a:t>
            </a:r>
            <a:endParaRPr lang="en-US" altLang="en-US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b="1" dirty="0">
                <a:solidFill>
                  <a:srgbClr val="56004E"/>
                </a:solidFill>
              </a:rPr>
              <a:t>Leaving laptop in the car overnight</a:t>
            </a:r>
            <a:endParaRPr lang="en-GB" altLang="en-US" dirty="0">
              <a:solidFill>
                <a:srgbClr val="56004E"/>
              </a:solidFill>
            </a:endParaRPr>
          </a:p>
          <a:p>
            <a:pPr>
              <a:buFontTx/>
              <a:buChar char="•"/>
            </a:pPr>
            <a:endParaRPr lang="en-GB" altLang="en-US" dirty="0"/>
          </a:p>
          <a:p>
            <a:pPr marL="0" indent="0"/>
            <a:r>
              <a:rPr lang="en-US" dirty="0"/>
              <a:t>Teacher has a school laptop and leaves in the car overnight.  The car is broken into. The laptop is password protected, but the password is ‘password’. It is not encrypted.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Does this sound realistic?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What’s on the laptop?  What are the risks?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683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</a:t>
            </a:r>
            <a:r>
              <a:rPr lang="en-US" altLang="en-US" dirty="0" err="1"/>
              <a:t>behaviours</a:t>
            </a:r>
            <a:endParaRPr lang="en-US" altLang="en-US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b="1" dirty="0">
                <a:solidFill>
                  <a:srgbClr val="56004E"/>
                </a:solidFill>
              </a:rPr>
              <a:t>Emails accessed on personal phone</a:t>
            </a:r>
            <a:endParaRPr lang="en-GB" altLang="en-US" dirty="0">
              <a:solidFill>
                <a:srgbClr val="56004E"/>
              </a:solidFill>
            </a:endParaRPr>
          </a:p>
          <a:p>
            <a:pPr>
              <a:buFontTx/>
              <a:buChar char="•"/>
            </a:pPr>
            <a:endParaRPr lang="en-GB" altLang="en-US" dirty="0"/>
          </a:p>
          <a:p>
            <a:pPr marL="0" indent="0"/>
            <a:r>
              <a:rPr lang="en-US" dirty="0"/>
              <a:t>Staff member confirms that absolutely no one else can access the phone…accept her husband and the kids to play games.  Assures you they’d never look at her emails…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 this a risk?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166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How best to change </a:t>
            </a:r>
            <a:r>
              <a:rPr lang="en-US" altLang="en-US" dirty="0" err="1"/>
              <a:t>behaviours</a:t>
            </a:r>
            <a:r>
              <a:rPr lang="en-US" altLang="en-US" dirty="0"/>
              <a:t> to ensure compliance</a:t>
            </a:r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611188" y="4940300"/>
            <a:ext cx="7777162" cy="40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bg1"/>
                </a:solidFill>
              </a:rPr>
              <a:t>Dai Durbridge</a:t>
            </a:r>
          </a:p>
        </p:txBody>
      </p:sp>
    </p:spTree>
    <p:extLst>
      <p:ext uri="{BB962C8B-B14F-4D97-AF65-F5344CB8AC3E}">
        <p14:creationId xmlns:p14="http://schemas.microsoft.com/office/powerpoint/2010/main" val="2280072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Changing </a:t>
            </a:r>
            <a:r>
              <a:rPr lang="en-US" altLang="en-US" dirty="0" err="1"/>
              <a:t>behaviours</a:t>
            </a:r>
            <a:endParaRPr lang="en-US" altLang="en-US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balance to be struck between changing behaviours and adding safeguards to existing behaviours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May not need to stop anything, but may need to build processes and procedures around approaches to ensure and evidence compliance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Some behaviours </a:t>
            </a:r>
            <a:r>
              <a:rPr lang="en-GB" i="1" dirty="0"/>
              <a:t>will</a:t>
            </a:r>
            <a:r>
              <a:rPr lang="en-GB" dirty="0"/>
              <a:t> need to change </a:t>
            </a:r>
          </a:p>
        </p:txBody>
      </p:sp>
    </p:spTree>
    <p:extLst>
      <p:ext uri="{BB962C8B-B14F-4D97-AF65-F5344CB8AC3E}">
        <p14:creationId xmlns:p14="http://schemas.microsoft.com/office/powerpoint/2010/main" val="23135456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Changing </a:t>
            </a:r>
            <a:r>
              <a:rPr lang="en-US" altLang="en-US" dirty="0" err="1"/>
              <a:t>behaviours</a:t>
            </a:r>
            <a:endParaRPr lang="en-US" altLang="en-US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b="1" dirty="0">
                <a:solidFill>
                  <a:srgbClr val="56004E"/>
                </a:solidFill>
              </a:rPr>
              <a:t>Case studies:</a:t>
            </a:r>
            <a:endParaRPr lang="en-GB" altLang="en-US" dirty="0">
              <a:solidFill>
                <a:srgbClr val="56004E"/>
              </a:solidFill>
            </a:endParaRPr>
          </a:p>
          <a:p>
            <a:pPr>
              <a:buFontTx/>
              <a:buChar char="•"/>
            </a:pPr>
            <a:endParaRPr lang="en-GB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USB pen drives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governor personal email addresses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downloading onto home computer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laptop in car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emails on personal phone.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574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Changing </a:t>
            </a:r>
            <a:r>
              <a:rPr lang="en-US" altLang="en-US" dirty="0" err="1"/>
              <a:t>behaviours</a:t>
            </a:r>
            <a:endParaRPr lang="en-US" altLang="en-US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Can’t change </a:t>
            </a:r>
            <a:r>
              <a:rPr lang="en-US" dirty="0" err="1"/>
              <a:t>behaviours</a:t>
            </a:r>
            <a:r>
              <a:rPr lang="en-US" dirty="0"/>
              <a:t> overnight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Has to be done at the right time at the right pace in the right way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Unlikely to be achieved in the next nine weeks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1630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Changing </a:t>
            </a:r>
            <a:r>
              <a:rPr lang="en-US" altLang="en-US" dirty="0" err="1"/>
              <a:t>behaviours</a:t>
            </a:r>
            <a:endParaRPr lang="en-US" altLang="en-US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Don’t mention GDPR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Position it as changing working practices to make staff lives better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Remote working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 lugging documents around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Heightened security to protect their own hardware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027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6" name="Picture 8" descr="pin_paper_pad_lo_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325" y="1844675"/>
            <a:ext cx="6100763" cy="358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4695" name="Text Box 7"/>
          <p:cNvSpPr txBox="1">
            <a:spLocks noChangeArrowheads="1"/>
          </p:cNvSpPr>
          <p:nvPr/>
        </p:nvSpPr>
        <p:spPr bwMode="auto">
          <a:xfrm>
            <a:off x="2124075" y="2600325"/>
            <a:ext cx="4824413" cy="2033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marL="342900" indent="-342900">
              <a:spcBef>
                <a:spcPct val="50000"/>
              </a:spcBef>
              <a:buAutoNum type="arabicPeriod"/>
            </a:pPr>
            <a:r>
              <a:rPr lang="en-GB" altLang="en-US" dirty="0"/>
              <a:t>Understanding why behaviours and practices need to change</a:t>
            </a:r>
          </a:p>
          <a:p>
            <a:pPr marL="342900" indent="-342900">
              <a:spcBef>
                <a:spcPct val="50000"/>
              </a:spcBef>
              <a:buAutoNum type="arabicPeriod"/>
            </a:pPr>
            <a:r>
              <a:rPr lang="en-GB" altLang="en-US" dirty="0"/>
              <a:t>Types of behaviour that may well breach GDPR</a:t>
            </a:r>
          </a:p>
          <a:p>
            <a:pPr marL="342900" indent="-342900">
              <a:spcBef>
                <a:spcPct val="50000"/>
              </a:spcBef>
              <a:buAutoNum type="arabicPeriod"/>
            </a:pPr>
            <a:r>
              <a:rPr lang="en-GB" altLang="en-US" dirty="0"/>
              <a:t>How best to change behaviours to ensure compliance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Changing </a:t>
            </a:r>
            <a:r>
              <a:rPr lang="en-US" altLang="en-US" dirty="0" err="1"/>
              <a:t>behaviours</a:t>
            </a:r>
            <a:endParaRPr lang="en-US" altLang="en-US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Help them with new skills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How to guides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Top tips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Do it for them!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Outcome is more important than timeframe</a:t>
            </a:r>
          </a:p>
          <a:p>
            <a:pPr marL="0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07042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Outcomes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GB" altLang="en-US" dirty="0"/>
              <a:t>All about the evidence</a:t>
            </a:r>
          </a:p>
          <a:p>
            <a:pPr>
              <a:buFontTx/>
              <a:buChar char="•"/>
            </a:pPr>
            <a:endParaRPr lang="en-GB" altLang="en-US" dirty="0"/>
          </a:p>
          <a:p>
            <a:pPr>
              <a:buFontTx/>
              <a:buChar char="•"/>
            </a:pPr>
            <a:r>
              <a:rPr lang="en-GB" altLang="en-US" dirty="0"/>
              <a:t>Review how staff are trained and how regular updates are provided</a:t>
            </a:r>
          </a:p>
          <a:p>
            <a:pPr>
              <a:buFontTx/>
              <a:buChar char="•"/>
            </a:pPr>
            <a:endParaRPr lang="en-GB" altLang="en-US" dirty="0"/>
          </a:p>
          <a:p>
            <a:pPr>
              <a:buFontTx/>
              <a:buChar char="•"/>
            </a:pPr>
            <a:r>
              <a:rPr lang="en-GB" altLang="en-US" dirty="0"/>
              <a:t>Think about ways to engage staff and evidence outcomes:</a:t>
            </a:r>
          </a:p>
          <a:p>
            <a:pPr lvl="1">
              <a:buFontTx/>
              <a:buChar char="•"/>
            </a:pPr>
            <a:r>
              <a:rPr lang="en-GB" altLang="en-US" sz="2000" dirty="0"/>
              <a:t>staff quiz</a:t>
            </a:r>
          </a:p>
          <a:p>
            <a:pPr lvl="1">
              <a:buFontTx/>
              <a:buChar char="•"/>
            </a:pPr>
            <a:r>
              <a:rPr lang="en-GB" altLang="en-US" sz="2000" dirty="0"/>
              <a:t>survey monkey</a:t>
            </a:r>
          </a:p>
          <a:p>
            <a:pPr lvl="1">
              <a:buFontTx/>
              <a:buChar char="•"/>
            </a:pPr>
            <a:r>
              <a:rPr lang="en-GB" altLang="en-US" sz="2000" dirty="0"/>
              <a:t>questions in team meeting</a:t>
            </a:r>
          </a:p>
          <a:p>
            <a:pPr lvl="1">
              <a:buFontTx/>
              <a:buChar char="•"/>
            </a:pPr>
            <a:r>
              <a:rPr lang="en-GB" altLang="en-US" sz="2000" dirty="0"/>
              <a:t>plenty of others.</a:t>
            </a:r>
          </a:p>
          <a:p>
            <a:pPr>
              <a:buFontTx/>
              <a:buChar char="•"/>
            </a:pPr>
            <a:endParaRPr lang="en-GB" altLang="en-US" dirty="0"/>
          </a:p>
          <a:p>
            <a:pPr>
              <a:buFontTx/>
              <a:buChar char="•"/>
            </a:pPr>
            <a:endParaRPr lang="en-GB" altLang="en-US" dirty="0"/>
          </a:p>
          <a:p>
            <a:pPr>
              <a:buFontTx/>
              <a:buChar char="•"/>
            </a:pPr>
            <a:endParaRPr lang="en-GB" altLang="en-US" dirty="0"/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143163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Our tookit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503238" y="1592263"/>
            <a:ext cx="5905500" cy="4068762"/>
          </a:xfrm>
        </p:spPr>
        <p:txBody>
          <a:bodyPr/>
          <a:lstStyle/>
          <a:p>
            <a:pPr>
              <a:buFontTx/>
              <a:buChar char="•"/>
            </a:pPr>
            <a:r>
              <a:rPr lang="en-GB" altLang="en-US">
                <a:hlinkClick r:id="rId3"/>
              </a:rPr>
              <a:t>https://www.brownejacobson.com/education/products/gdpr-toolkit-for-schools</a:t>
            </a:r>
            <a:endParaRPr lang="en-US" altLang="en-US" sz="800"/>
          </a:p>
          <a:p>
            <a:pPr>
              <a:buFontTx/>
              <a:buChar char="•"/>
            </a:pPr>
            <a:endParaRPr lang="en-US" altLang="en-US"/>
          </a:p>
          <a:p>
            <a:pPr>
              <a:buFontTx/>
              <a:buChar char="•"/>
            </a:pPr>
            <a:r>
              <a:rPr lang="en-US" altLang="en-US"/>
              <a:t>Browne Jacobson GDPR toolkit for schools</a:t>
            </a:r>
          </a:p>
          <a:p>
            <a:pPr>
              <a:buFontTx/>
              <a:buChar char="•"/>
            </a:pPr>
            <a:endParaRPr lang="en-US" altLang="en-US"/>
          </a:p>
          <a:p>
            <a:pPr>
              <a:buFontTx/>
              <a:buChar char="•"/>
            </a:pPr>
            <a:r>
              <a:rPr lang="en-US" altLang="en-US"/>
              <a:t>£700 plus VAT</a:t>
            </a:r>
          </a:p>
          <a:p>
            <a:pPr>
              <a:buFontTx/>
              <a:buChar char="•"/>
            </a:pPr>
            <a:endParaRPr lang="en-US" altLang="en-US"/>
          </a:p>
          <a:p>
            <a:pPr>
              <a:buFontTx/>
              <a:buChar char="•"/>
            </a:pPr>
            <a:r>
              <a:rPr lang="en-US" altLang="en-US" b="1"/>
              <a:t>£575 plus VAT for Optimus members</a:t>
            </a:r>
          </a:p>
          <a:p>
            <a:pPr>
              <a:buFontTx/>
              <a:buChar char="•"/>
            </a:pPr>
            <a:endParaRPr lang="en-US" altLang="en-US"/>
          </a:p>
          <a:p>
            <a:pPr>
              <a:buFontTx/>
              <a:buChar char="•"/>
            </a:pPr>
            <a:r>
              <a:rPr lang="en-US" altLang="en-US"/>
              <a:t>Available next week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3552">
            <a:off x="6508750" y="925513"/>
            <a:ext cx="2465388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1839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/>
              <a:t>www.brownejacobson.com/education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727237" y="1804493"/>
            <a:ext cx="4752975" cy="3925887"/>
            <a:chOff x="1331912" y="1804493"/>
            <a:chExt cx="4752975" cy="3925887"/>
          </a:xfrm>
        </p:grpSpPr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070452">
              <a:off x="1331912" y="1804493"/>
              <a:ext cx="4752975" cy="3925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09"/>
            <a:stretch/>
          </p:blipFill>
          <p:spPr>
            <a:xfrm rot="21307597">
              <a:off x="1904369" y="2606374"/>
              <a:ext cx="3618783" cy="234253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7651" name="AutoShape 4"/>
          <p:cNvSpPr>
            <a:spLocks noChangeArrowheads="1"/>
          </p:cNvSpPr>
          <p:nvPr/>
        </p:nvSpPr>
        <p:spPr bwMode="auto">
          <a:xfrm>
            <a:off x="863600" y="4802188"/>
            <a:ext cx="8686800" cy="615950"/>
          </a:xfrm>
          <a:prstGeom prst="roundRect">
            <a:avLst>
              <a:gd name="adj" fmla="val 16667"/>
            </a:avLst>
          </a:prstGeom>
          <a:solidFill>
            <a:srgbClr val="9EA374">
              <a:alpha val="7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/>
          </a:p>
        </p:txBody>
      </p:sp>
      <p:pic>
        <p:nvPicPr>
          <p:cNvPr id="27652" name="Picture 6" descr="card_polaroi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344"/>
          <a:stretch>
            <a:fillRect/>
          </a:stretch>
        </p:blipFill>
        <p:spPr bwMode="auto">
          <a:xfrm rot="-509306">
            <a:off x="671513" y="3121025"/>
            <a:ext cx="1239837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Rectangle 7"/>
          <p:cNvSpPr>
            <a:spLocks noChangeArrowheads="1"/>
          </p:cNvSpPr>
          <p:nvPr/>
        </p:nvSpPr>
        <p:spPr bwMode="auto">
          <a:xfrm>
            <a:off x="1047750" y="4905375"/>
            <a:ext cx="75565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B2B2B2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b="1" dirty="0"/>
              <a:t>Dai Durbridge</a:t>
            </a:r>
            <a:r>
              <a:rPr lang="en-GB" altLang="en-US" sz="1800" dirty="0"/>
              <a:t>| 0330 045 2105| dai.durbridge@brownejacobson.com</a:t>
            </a:r>
          </a:p>
        </p:txBody>
      </p:sp>
      <p:sp>
        <p:nvSpPr>
          <p:cNvPr id="27654" name="Text Box 7"/>
          <p:cNvSpPr txBox="1">
            <a:spLocks noChangeArrowheads="1"/>
          </p:cNvSpPr>
          <p:nvPr/>
        </p:nvSpPr>
        <p:spPr bwMode="auto">
          <a:xfrm>
            <a:off x="3816350" y="1989138"/>
            <a:ext cx="4859338" cy="186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2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75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000" b="1"/>
              <a:t>Please note</a:t>
            </a:r>
            <a:br>
              <a:rPr lang="en-GB" altLang="en-US" sz="1000"/>
            </a:br>
            <a:endParaRPr lang="en-GB" altLang="en-US" sz="1000"/>
          </a:p>
          <a:p>
            <a:pPr eaLnBrk="1" hangingPunct="1">
              <a:spcBef>
                <a:spcPct val="0"/>
              </a:spcBef>
            </a:pPr>
            <a:r>
              <a:rPr lang="en-GB" altLang="en-US" sz="1000"/>
              <a:t>The information contained in these notes is based on the position at March 2018</a:t>
            </a:r>
            <a:r>
              <a:rPr lang="en-GB" altLang="en-US" sz="1000" b="1"/>
              <a:t>.</a:t>
            </a:r>
            <a:r>
              <a:rPr lang="en-GB" altLang="en-US" sz="1000"/>
              <a:t> It does, of course, only represent a summary of the subject matter covered and is not intended to be a  substitute for detailed advice. If you would like to discuss any of the matters covered in further detail, our team would be happy to do so.</a:t>
            </a:r>
          </a:p>
          <a:p>
            <a:pPr eaLnBrk="1" hangingPunct="1">
              <a:spcBef>
                <a:spcPct val="0"/>
              </a:spcBef>
            </a:pPr>
            <a:endParaRPr lang="en-AU" altLang="en-US" sz="1000"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</a:pPr>
            <a:r>
              <a:rPr lang="en-AU" altLang="en-US" sz="1000"/>
              <a:t>© Browne Jacobson LLP 2018. </a:t>
            </a:r>
            <a:r>
              <a:rPr lang="en-US" altLang="en-US" sz="1000"/>
              <a:t>Browne Jacobson LLP is a limited liability partnership.</a:t>
            </a:r>
            <a:endParaRPr lang="en-GB" altLang="en-US" sz="1000"/>
          </a:p>
          <a:p>
            <a:pPr eaLnBrk="1" hangingPunct="1">
              <a:spcBef>
                <a:spcPct val="50000"/>
              </a:spcBef>
            </a:pPr>
            <a:endParaRPr lang="en-GB" altLang="en-US" sz="1000" b="1">
              <a:solidFill>
                <a:srgbClr val="A50021"/>
              </a:solidFill>
            </a:endParaRPr>
          </a:p>
        </p:txBody>
      </p:sp>
      <p:pic>
        <p:nvPicPr>
          <p:cNvPr id="2765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3" y="3197225"/>
            <a:ext cx="1036637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6781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basics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Up to </a:t>
            </a:r>
            <a:r>
              <a:rPr lang="en-US" altLang="en-US" dirty="0"/>
              <a:t>€20,000,000 fine</a:t>
            </a:r>
            <a:endParaRPr lang="en-GB" altLang="en-US" dirty="0"/>
          </a:p>
          <a:p>
            <a:pPr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Get your policies and other docs in order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Appoint your DPO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All achievable by 25 May 2018 and gets you 80% of the way there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basics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The final 20% is the culture change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Not going to be achieved in next nine weeks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Need longer to win hearts and minds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2318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Why </a:t>
            </a:r>
            <a:r>
              <a:rPr lang="en-US" altLang="en-US" dirty="0" err="1"/>
              <a:t>behaviours</a:t>
            </a:r>
            <a:r>
              <a:rPr lang="en-US" altLang="en-US" dirty="0"/>
              <a:t> and practices need to change</a:t>
            </a:r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5319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Behaviours</a:t>
            </a:r>
            <a:r>
              <a:rPr lang="en-US" altLang="en-US" dirty="0"/>
              <a:t> and practices change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Up to </a:t>
            </a:r>
            <a:r>
              <a:rPr lang="en-US" altLang="en-US" dirty="0"/>
              <a:t>€20,000,000 fine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Accountability and compliance focus under GDPR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“Keep it just in case” mantra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Privacy and data security not at the forefront of minds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922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Behaviours</a:t>
            </a:r>
            <a:r>
              <a:rPr lang="en-US" altLang="en-US" dirty="0"/>
              <a:t> and practices change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Rely too heavily on broad consent for our reason for processing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Moving to a regime where privacy and data security need to be thought about with the same seriousness as safeguarding in schools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61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Types of </a:t>
            </a:r>
            <a:r>
              <a:rPr lang="en-US" altLang="en-US" dirty="0" err="1"/>
              <a:t>behaviour</a:t>
            </a:r>
            <a:r>
              <a:rPr lang="en-US" altLang="en-US" dirty="0"/>
              <a:t> that breach GDPR</a:t>
            </a:r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77113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</a:t>
            </a:r>
            <a:r>
              <a:rPr lang="en-US" altLang="en-US" dirty="0" err="1"/>
              <a:t>behaviours</a:t>
            </a:r>
            <a:endParaRPr lang="en-US" altLang="en-US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b="1" dirty="0">
                <a:solidFill>
                  <a:srgbClr val="56004E"/>
                </a:solidFill>
              </a:rPr>
              <a:t>USB pen drives</a:t>
            </a:r>
            <a:endParaRPr lang="en-GB" altLang="en-US" dirty="0">
              <a:solidFill>
                <a:srgbClr val="56004E"/>
              </a:solidFill>
            </a:endParaRPr>
          </a:p>
          <a:p>
            <a:pPr>
              <a:buFontTx/>
              <a:buChar char="•"/>
            </a:pPr>
            <a:endParaRPr lang="en-GB" altLang="en-US" dirty="0"/>
          </a:p>
          <a:p>
            <a:pPr marL="0" indent="0"/>
            <a:r>
              <a:rPr lang="en-US" dirty="0"/>
              <a:t>Member of staff downloads personal data onto USB drive and loses it.  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Would the member of staff tell you…?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64671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801</TotalTime>
  <Words>683</Words>
  <Application>Microsoft Office PowerPoint</Application>
  <PresentationFormat>On-screen Show (4:3)</PresentationFormat>
  <Paragraphs>149</Paragraphs>
  <Slides>24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Symbol</vt:lpstr>
      <vt:lpstr>Times New Roman</vt:lpstr>
      <vt:lpstr>Trebuchet MS</vt:lpstr>
      <vt:lpstr>Wingdings</vt:lpstr>
      <vt:lpstr>Blank</vt:lpstr>
      <vt:lpstr>1_Blank</vt:lpstr>
      <vt:lpstr>GDPR: How to ensure a culture of compliance</vt:lpstr>
      <vt:lpstr>PowerPoint Presentation</vt:lpstr>
      <vt:lpstr>The basics</vt:lpstr>
      <vt:lpstr>The basics</vt:lpstr>
      <vt:lpstr>Why behaviours and practices need to change</vt:lpstr>
      <vt:lpstr>Behaviours and practices change</vt:lpstr>
      <vt:lpstr>Behaviours and practices change</vt:lpstr>
      <vt:lpstr>Types of behaviour that breach GDPR</vt:lpstr>
      <vt:lpstr>Types of behaviours</vt:lpstr>
      <vt:lpstr>Types of behaviours</vt:lpstr>
      <vt:lpstr>Types of behaviours</vt:lpstr>
      <vt:lpstr>Types of behaviours</vt:lpstr>
      <vt:lpstr>Types of behaviours</vt:lpstr>
      <vt:lpstr>Types of behaviours</vt:lpstr>
      <vt:lpstr>How best to change behaviours to ensure compliance</vt:lpstr>
      <vt:lpstr>Changing behaviours</vt:lpstr>
      <vt:lpstr>Changing behaviours</vt:lpstr>
      <vt:lpstr>Changing behaviours</vt:lpstr>
      <vt:lpstr>Changing behaviours</vt:lpstr>
      <vt:lpstr>Changing behaviours</vt:lpstr>
      <vt:lpstr>Outcomes</vt:lpstr>
      <vt:lpstr>Our tookit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joannaw</dc:creator>
  <cp:lastModifiedBy>lisa.griffin</cp:lastModifiedBy>
  <cp:revision>77</cp:revision>
  <dcterms:created xsi:type="dcterms:W3CDTF">2012-08-17T13:51:40Z</dcterms:created>
  <dcterms:modified xsi:type="dcterms:W3CDTF">2018-03-19T10:25:24Z</dcterms:modified>
</cp:coreProperties>
</file>