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6" r:id="rId3"/>
  </p:sldMasterIdLst>
  <p:notesMasterIdLst>
    <p:notesMasterId r:id="rId25"/>
  </p:notesMasterIdLst>
  <p:handoutMasterIdLst>
    <p:handoutMasterId r:id="rId26"/>
  </p:handoutMasterIdLst>
  <p:sldIdLst>
    <p:sldId id="285" r:id="rId4"/>
    <p:sldId id="283" r:id="rId5"/>
    <p:sldId id="286" r:id="rId6"/>
    <p:sldId id="290" r:id="rId7"/>
    <p:sldId id="294" r:id="rId8"/>
    <p:sldId id="304" r:id="rId9"/>
    <p:sldId id="302" r:id="rId10"/>
    <p:sldId id="303" r:id="rId11"/>
    <p:sldId id="301" r:id="rId12"/>
    <p:sldId id="287" r:id="rId13"/>
    <p:sldId id="288" r:id="rId14"/>
    <p:sldId id="289" r:id="rId15"/>
    <p:sldId id="299" r:id="rId16"/>
    <p:sldId id="300" r:id="rId17"/>
    <p:sldId id="295" r:id="rId18"/>
    <p:sldId id="296" r:id="rId19"/>
    <p:sldId id="297" r:id="rId20"/>
    <p:sldId id="293" r:id="rId21"/>
    <p:sldId id="298" r:id="rId22"/>
    <p:sldId id="284" r:id="rId23"/>
    <p:sldId id="305" r:id="rId2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1pPr>
    <a:lvl2pPr marL="457200" algn="l" defTabSz="457200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2pPr>
    <a:lvl3pPr marL="914400" algn="l" defTabSz="457200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3pPr>
    <a:lvl4pPr marL="1371600" algn="l" defTabSz="457200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4pPr>
    <a:lvl5pPr marL="1828800" algn="l" defTabSz="457200" rtl="0" fontAlgn="base">
      <a:spcBef>
        <a:spcPct val="0"/>
      </a:spcBef>
      <a:spcAft>
        <a:spcPct val="0"/>
      </a:spcAft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5pPr>
    <a:lvl6pPr marL="22860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6pPr>
    <a:lvl7pPr marL="27432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7pPr>
    <a:lvl8pPr marL="32004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8pPr>
    <a:lvl9pPr marL="3657600" algn="l" defTabSz="914400" rtl="0" eaLnBrk="1" latinLnBrk="0" hangingPunct="1">
      <a:defRPr sz="1200" kern="1200">
        <a:solidFill>
          <a:srgbClr val="FFFFFF"/>
        </a:solidFill>
        <a:latin typeface="Arial" charset="0"/>
        <a:ea typeface="+mn-ea"/>
        <a:cs typeface="Arial" charset="0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</p:showPr>
  <p:clrMru>
    <a:srgbClr val="399DDC"/>
    <a:srgbClr val="414954"/>
    <a:srgbClr val="000000"/>
  </p:clrMru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DBDB"/>
          </a:solidFill>
        </a:fill>
      </a:tcStyle>
    </a:wholeTbl>
    <a:band2H>
      <a:tcTxStyle/>
      <a:tcStyle>
        <a:tcBdr/>
        <a:fill>
          <a:solidFill>
            <a:srgbClr val="EEEEEE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8F8F8F"/>
          </a:solidFill>
        </a:fill>
      </a:tcStyle>
    </a:firstRow>
  </a:tblStyle>
  <a:tblStyle styleId="{EEE7283C-3CF3-47DC-8721-378D4A62B228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6CB"/>
          </a:solidFill>
        </a:fill>
      </a:tcStyle>
    </a:wholeTbl>
    <a:band2H>
      <a:tcTxStyle/>
      <a:tcStyle>
        <a:tcBdr/>
        <a:fill>
          <a:solidFill>
            <a:srgbClr val="E6ECE7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7B27"/>
          </a:solidFill>
        </a:fill>
      </a:tcStyle>
    </a:firstRow>
  </a:tblStyle>
  <a:tblStyle styleId="{CF821DB8-F4EB-4A41-A1BA-3FCAFE7338EE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508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254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1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491465E8-70F0-479A-895C-7D13A72B8397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kern="0"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kern="0" smtClean="0"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BBB8D065-806C-414E-AB69-2E6DD75AE20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  <p:sp>
        <p:nvSpPr>
          <p:cNvPr id="17" name="Shape 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 noProof="0">
              <a:sym typeface="Helvetica Neue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1pPr>
    <a:lvl2pPr marL="742950" indent="-28575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2pPr>
    <a:lvl3pPr marL="11430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3pPr>
    <a:lvl4pPr marL="16002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4pPr>
    <a:lvl5pPr marL="2057400" indent="-228600" algn="l" defTabSz="457200" rtl="0" eaLnBrk="0" fontAlgn="base" hangingPunct="0">
      <a:lnSpc>
        <a:spcPct val="118000"/>
      </a:lnSpc>
      <a:spcBef>
        <a:spcPct val="30000"/>
      </a:spcBef>
      <a:spcAft>
        <a:spcPct val="0"/>
      </a:spcAft>
      <a:defRPr sz="2200">
        <a:solidFill>
          <a:schemeClr val="tx1"/>
        </a:solidFill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52052690-DC41-4E45-9E3D-712F509F9C13}" type="datetime1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4D80F9C7-1500-44EC-8FB7-2F3F04C539C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E090BA88-BEB1-496F-8B7A-D9782F9929C4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F89756E1-F3E8-486B-97CB-F9B82491AF5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77181324-EB8C-4357-9112-BE14C007615F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FE1B3136-D429-4378-B92A-70DDC25186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DE427720-9D84-4BFB-88F4-4AE07150EE5B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18752309-59ED-4A94-BAC2-A757C768CE9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BFEBC424-63DF-45A8-84F5-E1544FE21906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ACFA9A42-A8EA-419D-A042-98B41D88706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D11CDE6A-8B4F-4A08-BE8F-48A072D33282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BD53CB59-C51A-4447-A0D8-67BAE501FD0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50037931-ECD3-4747-8213-257986DC84AA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747E8702-66A5-4B0D-8AB8-506A281F5DC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000" y="860400"/>
            <a:ext cx="6192000" cy="57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56000" y="1602000"/>
            <a:ext cx="7705725" cy="40322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14954"/>
                </a:solidFill>
              </a:defRPr>
            </a:lvl1pPr>
            <a:lvl2pPr>
              <a:defRPr>
                <a:solidFill>
                  <a:srgbClr val="414954"/>
                </a:solidFill>
              </a:defRPr>
            </a:lvl2pPr>
            <a:lvl3pPr>
              <a:defRPr>
                <a:solidFill>
                  <a:srgbClr val="414954"/>
                </a:solidFill>
              </a:defRPr>
            </a:lvl3pPr>
            <a:lvl4pPr>
              <a:defRPr>
                <a:solidFill>
                  <a:srgbClr val="414954"/>
                </a:solidFill>
              </a:defRPr>
            </a:lvl4pPr>
            <a:lvl5pPr>
              <a:defRPr>
                <a:solidFill>
                  <a:srgbClr val="4149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756000" y="1602000"/>
            <a:ext cx="7705725" cy="4032250"/>
          </a:xfrm>
        </p:spPr>
        <p:txBody>
          <a:bodyPr/>
          <a:lstStyle>
            <a:lvl1pPr>
              <a:defRPr>
                <a:solidFill>
                  <a:srgbClr val="414954"/>
                </a:solidFill>
              </a:defRPr>
            </a:lvl1pPr>
            <a:lvl2pPr>
              <a:defRPr>
                <a:solidFill>
                  <a:srgbClr val="414954"/>
                </a:solidFill>
              </a:defRPr>
            </a:lvl2pPr>
            <a:lvl3pPr>
              <a:defRPr>
                <a:solidFill>
                  <a:srgbClr val="414954"/>
                </a:solidFill>
              </a:defRPr>
            </a:lvl3pPr>
            <a:lvl4pPr>
              <a:defRPr>
                <a:solidFill>
                  <a:srgbClr val="414954"/>
                </a:solidFill>
              </a:defRPr>
            </a:lvl4pPr>
            <a:lvl5pPr>
              <a:defRPr>
                <a:solidFill>
                  <a:srgbClr val="414954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CFEFE6FA-7294-4D54-BA51-28D463B1C2DF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43039D3F-6E79-4EF7-856F-D3D105E8C4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59D9F50F-68F5-48DA-A0CF-E8A852785DE1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BEA25256-FC09-4991-B644-BB002AFFA17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C866A02A-1E83-44FB-B601-ACD87E3F0131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BF555F4D-5B9D-4C5F-BCAE-50DF5CDF878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AB56396A-EB67-4A16-8978-881A640C0C6E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F32B0455-2833-4AB6-AF40-F6AAD6F249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5C6E34C9-3F2C-46C5-A09E-DDF7F5777876}" type="datetimeFigureOut">
              <a:rPr lang="en-GB"/>
              <a:pPr>
                <a:defRPr/>
              </a:pPr>
              <a:t>16/04/2015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solidFill>
                  <a:prstClr val="black">
                    <a:tint val="75000"/>
                  </a:prstClr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defRPr>
            </a:lvl1pPr>
          </a:lstStyle>
          <a:p>
            <a:pPr>
              <a:defRPr/>
            </a:pPr>
            <a:fld id="{CE987595-04EC-47E2-A483-AB2CE979A9E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 txBox="1">
            <a:spLocks/>
          </p:cNvSpPr>
          <p:nvPr userDrawn="1"/>
        </p:nvSpPr>
        <p:spPr>
          <a:xfrm>
            <a:off x="773113" y="6323013"/>
            <a:ext cx="4978400" cy="398462"/>
          </a:xfrm>
          <a:prstGeom prst="rect">
            <a:avLst/>
          </a:prstGeom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b="1" kern="0" spc="300" dirty="0">
                <a:solidFill>
                  <a:srgbClr val="399DDC"/>
                </a:solidFill>
                <a:latin typeface="Trebuchet MS"/>
                <a:cs typeface="Trebuchet MS"/>
              </a:rPr>
              <a:t>DEVELOPING</a:t>
            </a:r>
            <a:r>
              <a:rPr lang="en-GB" b="1" kern="0" spc="300" dirty="0">
                <a:solidFill>
                  <a:srgbClr val="414954"/>
                </a:solidFill>
                <a:latin typeface="Trebuchet MS"/>
                <a:cs typeface="Trebuchet MS"/>
              </a:rPr>
              <a:t> EXCELLENCE </a:t>
            </a:r>
            <a:r>
              <a:rPr lang="en-GB" b="1" kern="0" spc="300" dirty="0">
                <a:solidFill>
                  <a:srgbClr val="399DDC"/>
                </a:solidFill>
                <a:latin typeface="Trebuchet MS"/>
                <a:cs typeface="Trebuchet MS"/>
              </a:rPr>
              <a:t>TOGETHER</a:t>
            </a:r>
          </a:p>
        </p:txBody>
      </p:sp>
      <p:cxnSp>
        <p:nvCxnSpPr>
          <p:cNvPr id="1027" name="Straight Connector 6"/>
          <p:cNvCxnSpPr>
            <a:cxnSpLocks noChangeShapeType="1"/>
          </p:cNvCxnSpPr>
          <p:nvPr userDrawn="1"/>
        </p:nvCxnSpPr>
        <p:spPr bwMode="auto">
          <a:xfrm>
            <a:off x="0" y="6223000"/>
            <a:ext cx="9144000" cy="1588"/>
          </a:xfrm>
          <a:prstGeom prst="line">
            <a:avLst/>
          </a:prstGeom>
          <a:noFill/>
          <a:ln w="9525" algn="ctr">
            <a:solidFill>
              <a:srgbClr val="787979"/>
            </a:solidFill>
            <a:round/>
            <a:headEnd/>
            <a:tailEnd/>
          </a:ln>
        </p:spPr>
      </p:cxnSp>
      <p:pic>
        <p:nvPicPr>
          <p:cNvPr id="1028" name="Picture 4" descr="optimus_logo_right.png"/>
          <p:cNvPicPr>
            <a:picLocks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914650" y="1246188"/>
            <a:ext cx="31083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0" r:id="rId2"/>
    <p:sldLayoutId id="2147483669" r:id="rId3"/>
  </p:sldLayoutIdLst>
  <p:transition spd="med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 charset="0"/>
        </a:defRPr>
      </a:lvl5pPr>
      <a:lvl6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6pPr>
      <a:lvl7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7pPr>
      <a:lvl8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8pPr>
      <a:lvl9pPr>
        <a:defRPr sz="2800">
          <a:solidFill>
            <a:srgbClr val="007CA4"/>
          </a:solidFill>
          <a:uFill>
            <a:solidFill>
              <a:srgbClr val="007CA4"/>
            </a:solidFill>
          </a:uFill>
          <a:latin typeface="Arial"/>
          <a:ea typeface="Arial"/>
          <a:cs typeface="Arial"/>
          <a:sym typeface="Arial"/>
        </a:defRPr>
      </a:lvl9pPr>
    </p:titleStyle>
    <p:bodyStyle>
      <a:lvl1pPr algn="l" defTabSz="457200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uFill>
            <a:solidFill/>
          </a:uFill>
          <a:latin typeface="+mj-lt"/>
          <a:ea typeface="+mj-ea"/>
          <a:cs typeface="+mj-cs"/>
          <a:sym typeface="Helvetica" pitchFamily="34" charset="0"/>
        </a:defRPr>
      </a:lvl1pPr>
      <a:lvl2pPr algn="l" defTabSz="457200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uFill>
            <a:solidFill/>
          </a:uFill>
          <a:latin typeface="+mj-lt"/>
          <a:ea typeface="+mj-ea"/>
          <a:cs typeface="+mj-cs"/>
          <a:sym typeface="Helvetica" pitchFamily="34" charset="0"/>
        </a:defRPr>
      </a:lvl2pPr>
      <a:lvl3pPr algn="l" defTabSz="457200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uFill>
            <a:solidFill/>
          </a:uFill>
          <a:latin typeface="+mj-lt"/>
          <a:ea typeface="+mj-ea"/>
          <a:cs typeface="+mj-cs"/>
          <a:sym typeface="Helvetica" pitchFamily="34" charset="0"/>
        </a:defRPr>
      </a:lvl3pPr>
      <a:lvl4pPr algn="l" defTabSz="457200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uFill>
            <a:solidFill/>
          </a:uFill>
          <a:latin typeface="+mj-lt"/>
          <a:ea typeface="+mj-ea"/>
          <a:cs typeface="+mj-cs"/>
          <a:sym typeface="Helvetica" pitchFamily="34" charset="0"/>
        </a:defRPr>
      </a:lvl4pPr>
      <a:lvl5pPr algn="l" defTabSz="457200" rtl="0" eaLnBrk="0" fontAlgn="base" hangingPunct="0">
        <a:spcBef>
          <a:spcPct val="20000"/>
        </a:spcBef>
        <a:spcAft>
          <a:spcPct val="0"/>
        </a:spcAft>
        <a:defRPr sz="1200">
          <a:solidFill>
            <a:schemeClr val="tx1"/>
          </a:solidFill>
          <a:uFill>
            <a:solidFill/>
          </a:uFill>
          <a:latin typeface="+mj-lt"/>
          <a:ea typeface="+mj-ea"/>
          <a:cs typeface="+mj-cs"/>
          <a:sym typeface="Helvetica" pitchFamily="34" charset="0"/>
        </a:defRPr>
      </a:lvl5pPr>
      <a:lvl6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6pPr>
      <a:lvl7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7pPr>
      <a:lvl8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8pPr>
      <a:lvl9pPr defTabSz="457200">
        <a:defRPr sz="1200">
          <a:uFill>
            <a:solidFill/>
          </a:uFill>
          <a:latin typeface="+mj-lt"/>
          <a:ea typeface="+mj-ea"/>
          <a:cs typeface="+mj-cs"/>
          <a:sym typeface="Helvetica"/>
        </a:defRPr>
      </a:lvl9pPr>
    </p:bodyStyle>
    <p:otherStyle>
      <a:lvl1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1pPr>
      <a:lvl2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2pPr>
      <a:lvl3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3pPr>
      <a:lvl4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4pPr>
      <a:lvl5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5pPr>
      <a:lvl6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6pPr>
      <a:lvl7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7pPr>
      <a:lvl8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8pPr>
      <a:lvl9pPr algn="r" defTabSz="457200">
        <a:defRPr sz="1200">
          <a:solidFill>
            <a:schemeClr val="tx1"/>
          </a:solidFill>
          <a:uFill>
            <a:solidFill>
              <a:srgbClr val="007CA4"/>
            </a:solidFill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55650" y="1601788"/>
            <a:ext cx="7848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cxnSp>
        <p:nvCxnSpPr>
          <p:cNvPr id="5123" name="Straight Connector 7"/>
          <p:cNvCxnSpPr>
            <a:cxnSpLocks noChangeShapeType="1"/>
          </p:cNvCxnSpPr>
          <p:nvPr userDrawn="1"/>
        </p:nvCxnSpPr>
        <p:spPr bwMode="auto">
          <a:xfrm>
            <a:off x="0" y="6223000"/>
            <a:ext cx="9144000" cy="1588"/>
          </a:xfrm>
          <a:prstGeom prst="line">
            <a:avLst/>
          </a:prstGeom>
          <a:noFill/>
          <a:ln w="9525" algn="ctr">
            <a:solidFill>
              <a:srgbClr val="787979"/>
            </a:solidFill>
            <a:round/>
            <a:headEnd/>
            <a:tailEnd/>
          </a:ln>
        </p:spPr>
      </p:cxnSp>
      <p:pic>
        <p:nvPicPr>
          <p:cNvPr id="5124" name="Picture 8" descr="optimus_main_logo_no_text_rgb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956550" y="260350"/>
            <a:ext cx="844550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ontent Placeholder 1"/>
          <p:cNvSpPr txBox="1">
            <a:spLocks/>
          </p:cNvSpPr>
          <p:nvPr userDrawn="1"/>
        </p:nvSpPr>
        <p:spPr>
          <a:xfrm>
            <a:off x="773113" y="6323013"/>
            <a:ext cx="4978400" cy="398462"/>
          </a:xfrm>
          <a:prstGeom prst="rect">
            <a:avLst/>
          </a:prstGeom>
        </p:spPr>
        <p:txBody>
          <a:bodyPr wrap="none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b="1" kern="0" spc="300" dirty="0">
                <a:solidFill>
                  <a:srgbClr val="399DDC"/>
                </a:solidFill>
                <a:latin typeface="Trebuchet MS"/>
                <a:cs typeface="Trebuchet MS"/>
              </a:rPr>
              <a:t>DEVELOPING</a:t>
            </a:r>
            <a:r>
              <a:rPr lang="en-GB" b="1" kern="0" spc="300" dirty="0">
                <a:solidFill>
                  <a:srgbClr val="414954"/>
                </a:solidFill>
                <a:latin typeface="Trebuchet MS"/>
                <a:cs typeface="Trebuchet MS"/>
              </a:rPr>
              <a:t> EXCELLENCE </a:t>
            </a:r>
            <a:r>
              <a:rPr lang="en-GB" b="1" kern="0" spc="300" dirty="0">
                <a:solidFill>
                  <a:srgbClr val="399DDC"/>
                </a:solidFill>
                <a:latin typeface="Trebuchet MS"/>
                <a:cs typeface="Trebuchet MS"/>
              </a:rPr>
              <a:t>TOGETHER</a:t>
            </a:r>
          </a:p>
        </p:txBody>
      </p:sp>
      <p:sp>
        <p:nvSpPr>
          <p:cNvPr id="5126" name="Title Placeholder 12"/>
          <p:cNvSpPr>
            <a:spLocks noGrp="1"/>
          </p:cNvSpPr>
          <p:nvPr>
            <p:ph type="title"/>
          </p:nvPr>
        </p:nvSpPr>
        <p:spPr bwMode="auto">
          <a:xfrm>
            <a:off x="755650" y="860425"/>
            <a:ext cx="6192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fontAlgn="base">
        <a:spcBef>
          <a:spcPct val="0"/>
        </a:spcBef>
        <a:spcAft>
          <a:spcPct val="0"/>
        </a:spcAft>
        <a:defRPr sz="2400" kern="1200">
          <a:solidFill>
            <a:srgbClr val="414954"/>
          </a:solidFill>
          <a:latin typeface="Trebuchet MS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rgbClr val="414954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0"/>
        </a:spcBef>
        <a:spcAft>
          <a:spcPts val="1400"/>
        </a:spcAft>
        <a:buClr>
          <a:srgbClr val="414954"/>
        </a:buClr>
        <a:buSzPct val="80000"/>
        <a:buFont typeface="Wingdings" pitchFamily="2" charset="2"/>
        <a:buChar char="¤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1pPr>
      <a:lvl2pPr marL="742950" indent="-285750" algn="l" rtl="0" fontAlgn="base">
        <a:spcBef>
          <a:spcPct val="0"/>
        </a:spcBef>
        <a:spcAft>
          <a:spcPts val="1400"/>
        </a:spcAft>
        <a:buFont typeface="Arial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2pPr>
      <a:lvl3pPr marL="1143000" indent="-228600" algn="l" rtl="0" fontAlgn="base">
        <a:spcBef>
          <a:spcPct val="0"/>
        </a:spcBef>
        <a:spcAft>
          <a:spcPts val="1400"/>
        </a:spcAft>
        <a:buFont typeface="Arial" charset="0"/>
        <a:buChar char="•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3pPr>
      <a:lvl4pPr marL="1600200" indent="-228600" algn="l" rtl="0" fontAlgn="base">
        <a:spcBef>
          <a:spcPct val="0"/>
        </a:spcBef>
        <a:spcAft>
          <a:spcPts val="1400"/>
        </a:spcAft>
        <a:buFont typeface="Arial" charset="0"/>
        <a:buChar char="–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4pPr>
      <a:lvl5pPr marL="2057400" indent="-228600" algn="l" rtl="0" fontAlgn="base">
        <a:spcBef>
          <a:spcPct val="0"/>
        </a:spcBef>
        <a:spcAft>
          <a:spcPts val="1400"/>
        </a:spcAft>
        <a:buFont typeface="Arial" charset="0"/>
        <a:buChar char="»"/>
        <a:defRPr sz="1400" kern="1200">
          <a:solidFill>
            <a:srgbClr val="414954"/>
          </a:solidFill>
          <a:latin typeface="Trebuchet MS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F8B385F3-5801-41AD-B06F-7B69D4C8A20F}" type="datetimeFigureOut">
              <a:rPr lang="en-GB"/>
              <a:pPr/>
              <a:t>16/04/2015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1760919-B31C-43C6-929F-E420A44C1A32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cheneyagilitytoolkit.blogspot.co.uk/search?q=whiteboards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heneyagilitytoolkit.blogspot.co.uk/2012/01/exit-tickets.html?q=whiteboards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heneyagilitytoolkit.blogspot.co.uk/2013/05/help-deskvolunteers.html?q=think+tax" TargetMode="Externa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cheneyagilitytoolkit.blogspot.co.uk/2014/01/dirt.html?q=dirt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lendmeyourliteracy.com/pic-day-prompt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cheneyagilitytoolkit.blogspot.co.uk/2011/11/teaching-sequence-for-writing.html?q=scaffolding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cheneyagilitytoolkit.blogspot.co.uk/2014/06/dot-marking.html?q=scaffolding" TargetMode="Externa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heneyagilitytoolkit.blogspot.co.uk/2015/01/prompts.html?q=scaffolding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heneyagilitytoolkit.blogspot.co.uk/2014/02/solo.html" TargetMode="Externa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cheneyagilitytoolkit.blogspot.co.uk/2014/06/inspiration.html?q=expect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timus-education.com/TL" TargetMode="External"/><Relationship Id="rId2" Type="http://schemas.openxmlformats.org/officeDocument/2006/relationships/hyperlink" Target="http://www.cheneyagilitytoolkit.blogspot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oeconferences.com/gt15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cheneyagilitytoolkit.blogspot.co.uk/2013/10/work-less.html?q=work+less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cheneyagilitytoolkit.blogspot.co.uk/2015/03/did-you-not-know.html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cheneyagilitytoolkit.blogspot.co.uk/2013/06/hands-5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cheneyagilitytoolkit.blogspot.co.uk/2013/03/witholding-answers-from-questions.html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547938"/>
            <a:ext cx="91440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dirty="0">
                <a:solidFill>
                  <a:srgbClr val="414954"/>
                </a:solidFill>
                <a:uFill>
                  <a:solidFill>
                    <a:srgbClr val="007CA4"/>
                  </a:solidFill>
                </a:uFill>
                <a:latin typeface="Trebuchet MS"/>
                <a:cs typeface="Trebuchet MS"/>
              </a:rPr>
              <a:t>Webinar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0" y="3352800"/>
            <a:ext cx="9144000" cy="1538288"/>
          </a:xfrm>
          <a:prstGeom prst="rect">
            <a:avLst/>
          </a:prstGeom>
        </p:spPr>
        <p:txBody>
          <a:bodyPr wrap="none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kern="0" dirty="0">
                <a:solidFill>
                  <a:srgbClr val="FF0000"/>
                </a:solidFill>
                <a:uFill>
                  <a:solidFill>
                    <a:srgbClr val="007CA4"/>
                  </a:solidFill>
                </a:uFill>
                <a:latin typeface="+mn-lt"/>
                <a:cs typeface="+mn-cs"/>
              </a:rPr>
              <a:t>Time saving differentiation strategies</a:t>
            </a:r>
            <a:endParaRPr lang="en-GB" sz="2400" kern="0" dirty="0">
              <a:solidFill>
                <a:srgbClr val="FF0000"/>
              </a:solidFill>
              <a:uFill>
                <a:solidFill>
                  <a:srgbClr val="007CA4"/>
                </a:solidFill>
              </a:u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2200" kern="0" dirty="0">
              <a:solidFill>
                <a:srgbClr val="414954"/>
              </a:solidFill>
              <a:latin typeface="Trebuchet MS"/>
              <a:cs typeface="Trebuchet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GB" sz="2200" b="1" kern="0" dirty="0">
                <a:solidFill>
                  <a:srgbClr val="414954"/>
                </a:solidFill>
                <a:latin typeface="Trebuchet MS"/>
                <a:cs typeface="Trebuchet MS"/>
              </a:rPr>
              <a:t>Amjad Ali - @</a:t>
            </a:r>
            <a:r>
              <a:rPr lang="en-GB" sz="2200" b="1" kern="0" dirty="0" err="1">
                <a:solidFill>
                  <a:srgbClr val="414954"/>
                </a:solidFill>
                <a:latin typeface="Trebuchet MS"/>
                <a:cs typeface="Trebuchet MS"/>
              </a:rPr>
              <a:t>ASTSupportAAli</a:t>
            </a:r>
            <a:endParaRPr lang="en-GB" sz="2200" b="1" kern="0" dirty="0">
              <a:solidFill>
                <a:srgbClr val="414954"/>
              </a:solidFill>
              <a:latin typeface="Trebuchet MS"/>
              <a:cs typeface="Trebuchet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/>
              <a:buNone/>
              <a:defRPr/>
            </a:pPr>
            <a:endParaRPr lang="en-GB" sz="1800" b="1" kern="0" dirty="0">
              <a:solidFill>
                <a:srgbClr val="414954"/>
              </a:solidFill>
              <a:latin typeface="Trebuchet MS"/>
              <a:cs typeface="Trebuchet M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6191250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Whiteboards</a:t>
            </a:r>
            <a:endParaRPr lang="en-GB" sz="2800" smtClean="0"/>
          </a:p>
        </p:txBody>
      </p:sp>
      <p:pic>
        <p:nvPicPr>
          <p:cNvPr id="30722" name="Picture 2" descr="http://1.bp.blogspot.com/-Nfsu3HiSQv4/UTkSQMCIOQI/AAAAAAAAAOU/cpG6oyJVBuE/s640/IMG_276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916113"/>
            <a:ext cx="65532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809625" y="620713"/>
            <a:ext cx="6192838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Exit Tickets</a:t>
            </a:r>
            <a:endParaRPr lang="en-GB" sz="2800" smtClean="0"/>
          </a:p>
        </p:txBody>
      </p:sp>
      <p:pic>
        <p:nvPicPr>
          <p:cNvPr id="31746" name="Picture 2" descr="http://2.bp.blogspot.com/-l_OXDGvlWts/U7UpgUaxQZI/AAAAAAAABQ0/0_pJ6I94BFY/s1600/ra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3163" y="1628775"/>
            <a:ext cx="5467350" cy="410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684213" y="620713"/>
            <a:ext cx="6191250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Help Desk/Stuck PowerPoint/Post Its</a:t>
            </a:r>
            <a:endParaRPr lang="en-GB" sz="2800" smtClean="0"/>
          </a:p>
        </p:txBody>
      </p:sp>
      <p:pic>
        <p:nvPicPr>
          <p:cNvPr id="32770" name="Picture 2" descr="http://4.bp.blogspot.com/-u-CjltInWbg/UZEFx1tdEgI/AAAAAAAAAok/P_380-nRJv4/s400/Photo+10-05-2013+10+59+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1844675"/>
            <a:ext cx="285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706438" y="620713"/>
            <a:ext cx="6192837" cy="579437"/>
          </a:xfrm>
        </p:spPr>
        <p:txBody>
          <a:bodyPr/>
          <a:lstStyle/>
          <a:p>
            <a:r>
              <a:rPr lang="en-GB" sz="2800" smtClean="0">
                <a:latin typeface="Calibri" pitchFamily="34" charset="0"/>
                <a:ea typeface="MS PGothic" pitchFamily="34" charset="-128"/>
                <a:hlinkClick r:id="rId2"/>
              </a:rPr>
              <a:t>Marking and Feedback</a:t>
            </a:r>
            <a:endParaRPr lang="en-GB" sz="2800" smtClean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3794" name="Picture 2" descr="http://1.bp.blogspot.com/-27wxPh31Nxo/VBi8FUNkEWI/AAAAAAAABVk/0cikz6oJorM/s1600/bazza%2Bdirt%2Bmat%2B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916113"/>
            <a:ext cx="9144000" cy="424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6911975" y="647065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FF0000"/>
                </a:solidFill>
                <a:uFill>
                  <a:solidFill>
                    <a:srgbClr val="007CA4"/>
                  </a:solidFill>
                </a:uFill>
              </a:rPr>
              <a:t>@</a:t>
            </a:r>
            <a:r>
              <a:rPr lang="en-US" sz="1800" kern="0" dirty="0" err="1" smtClean="0">
                <a:solidFill>
                  <a:srgbClr val="FF0000"/>
                </a:solidFill>
                <a:uFill>
                  <a:solidFill>
                    <a:srgbClr val="007CA4"/>
                  </a:solidFill>
                </a:uFill>
              </a:rPr>
              <a:t>SeanhamRE</a:t>
            </a:r>
            <a:endParaRPr lang="en-US" sz="1800" kern="0" dirty="0">
              <a:solidFill>
                <a:srgbClr val="FF0000"/>
              </a:solidFill>
              <a:uFill>
                <a:solidFill>
                  <a:srgbClr val="007CA4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720725" y="620713"/>
            <a:ext cx="6191250" cy="579437"/>
          </a:xfrm>
        </p:spPr>
        <p:txBody>
          <a:bodyPr/>
          <a:lstStyle/>
          <a:p>
            <a:r>
              <a:rPr lang="en-GB" sz="2800" smtClean="0">
                <a:latin typeface="Calibri" pitchFamily="34" charset="0"/>
                <a:ea typeface="MS PGothic" pitchFamily="34" charset="-128"/>
                <a:hlinkClick r:id="rId2"/>
              </a:rPr>
              <a:t>Modelling/Excellence...</a:t>
            </a:r>
            <a:endParaRPr lang="en-GB" sz="2800" smtClean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/>
          <a:srcRect l="49689" r="17809"/>
          <a:stretch>
            <a:fillRect/>
          </a:stretch>
        </p:blipFill>
        <p:spPr bwMode="auto">
          <a:xfrm>
            <a:off x="0" y="1989138"/>
            <a:ext cx="4932363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4"/>
          <a:srcRect l="51256" r="1865"/>
          <a:stretch>
            <a:fillRect/>
          </a:stretch>
        </p:blipFill>
        <p:spPr bwMode="auto">
          <a:xfrm>
            <a:off x="4787900" y="1989138"/>
            <a:ext cx="43561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6911975" y="6470650"/>
            <a:ext cx="2232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 smtClean="0">
                <a:solidFill>
                  <a:srgbClr val="FF0000"/>
                </a:solidFill>
                <a:uFill>
                  <a:solidFill>
                    <a:srgbClr val="007CA4"/>
                  </a:solidFill>
                </a:uFill>
              </a:rPr>
              <a:t>@</a:t>
            </a:r>
            <a:r>
              <a:rPr lang="en-US" sz="1800" kern="0" dirty="0" err="1" smtClean="0">
                <a:solidFill>
                  <a:srgbClr val="FF0000"/>
                </a:solidFill>
                <a:uFill>
                  <a:solidFill>
                    <a:srgbClr val="007CA4"/>
                  </a:solidFill>
                </a:uFill>
              </a:rPr>
              <a:t>LiteracyLender</a:t>
            </a:r>
            <a:endParaRPr lang="en-US" sz="1800" kern="0" dirty="0">
              <a:solidFill>
                <a:srgbClr val="FF0000"/>
              </a:solidFill>
              <a:uFill>
                <a:solidFill>
                  <a:srgbClr val="007CA4"/>
                </a:solidFill>
              </a:u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684213" y="692150"/>
            <a:ext cx="6191250" cy="579438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Scaffolding/Tick lists</a:t>
            </a:r>
            <a:endParaRPr lang="en-GB" sz="2800" smtClean="0"/>
          </a:p>
        </p:txBody>
      </p:sp>
      <p:pic>
        <p:nvPicPr>
          <p:cNvPr id="35842" name="Picture 2" descr="http://2.bp.blogspot.com/-sngz3u27Vls/UYbHLaNX1EI/AAAAAAAAAlw/cUNzsIqRkoo/s640/Photo+03-05-2013+12+23+50.jpg"/>
          <p:cNvPicPr>
            <a:picLocks noChangeAspect="1" noChangeArrowheads="1"/>
          </p:cNvPicPr>
          <p:nvPr/>
        </p:nvPicPr>
        <p:blipFill>
          <a:blip r:embed="rId3"/>
          <a:srcRect t="14165"/>
          <a:stretch>
            <a:fillRect/>
          </a:stretch>
        </p:blipFill>
        <p:spPr bwMode="auto">
          <a:xfrm>
            <a:off x="2195513" y="1557338"/>
            <a:ext cx="3816350" cy="436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827088" y="620713"/>
            <a:ext cx="6192837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Dot Marking</a:t>
            </a:r>
            <a:endParaRPr lang="en-GB" sz="2800" smtClean="0"/>
          </a:p>
        </p:txBody>
      </p:sp>
      <p:pic>
        <p:nvPicPr>
          <p:cNvPr id="36866" name="Picture 2" descr="http://4.bp.blogspot.com/-tXio_blG2KE/U4-UBNABzTI/AAAAAAAABLk/ecjxihtzwas/s1600/polkadots_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8175" y="1557338"/>
            <a:ext cx="4383088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900113" y="620713"/>
            <a:ext cx="6191250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Modelling</a:t>
            </a:r>
            <a:endParaRPr lang="en-GB" sz="2800" smtClean="0"/>
          </a:p>
        </p:txBody>
      </p:sp>
      <p:pic>
        <p:nvPicPr>
          <p:cNvPr id="37890" name="Picture 2" descr="http://1.bp.blogspot.com/-7XFc4aS4oto/VDpJfnZ--iI/AAAAAAAABYg/_qN05daJn6E/s1600/Screen%2BShot%2B2014-10-12%2Bat%2B10.25.5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588645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6191250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SOLO Taxonomy</a:t>
            </a:r>
            <a:endParaRPr lang="en-GB" sz="2800" smtClean="0"/>
          </a:p>
        </p:txBody>
      </p:sp>
      <p:pic>
        <p:nvPicPr>
          <p:cNvPr id="38914" name="Picture 6" descr="http://4.bp.blogspot.com/-j0PxeOU5XmQ/UvbXFTNGxJI/AAAAAAAAArg/T2Hg96hCSGc/s1600/Bf-1qG5IgAAZE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1196975"/>
            <a:ext cx="5976937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6192837" cy="579438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Expecting Excellence</a:t>
            </a:r>
            <a:endParaRPr lang="en-GB" sz="2800" smtClean="0"/>
          </a:p>
        </p:txBody>
      </p:sp>
      <p:pic>
        <p:nvPicPr>
          <p:cNvPr id="39938" name="Picture 2" descr="https://pbs.twimg.com/media/B9q1LeYIYAA0j7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76375" y="1628775"/>
            <a:ext cx="5715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755650" y="652463"/>
            <a:ext cx="6192838" cy="579437"/>
          </a:xfrm>
        </p:spPr>
        <p:txBody>
          <a:bodyPr/>
          <a:lstStyle/>
          <a:p>
            <a:r>
              <a:rPr lang="en-GB" sz="2800" smtClean="0">
                <a:solidFill>
                  <a:srgbClr val="0070C0"/>
                </a:solidFill>
                <a:latin typeface="Calibri" pitchFamily="34" charset="0"/>
                <a:ea typeface="MS PGothic" pitchFamily="34" charset="-128"/>
              </a:rPr>
              <a:t>My definition...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quarter" idx="10"/>
          </p:nvPr>
        </p:nvSpPr>
        <p:spPr>
          <a:xfrm>
            <a:off x="755650" y="1601788"/>
            <a:ext cx="7705725" cy="4032250"/>
          </a:xfrm>
        </p:spPr>
        <p:txBody>
          <a:bodyPr rtlCol="0">
            <a:normAutofit/>
          </a:bodyPr>
          <a:lstStyle/>
          <a:p>
            <a:pPr marL="0" indent="0" fontAlgn="auto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dirty="0">
                <a:latin typeface="Calibri" charset="0"/>
                <a:ea typeface="MS PGothic" charset="0"/>
              </a:rPr>
              <a:t>The term </a:t>
            </a:r>
            <a:r>
              <a:rPr lang="en-GB" sz="2800" dirty="0" smtClean="0">
                <a:latin typeface="Calibri" charset="0"/>
                <a:ea typeface="MS PGothic" charset="0"/>
              </a:rPr>
              <a:t>differentiation refers </a:t>
            </a:r>
            <a:r>
              <a:rPr lang="en-GB" sz="2800" dirty="0">
                <a:latin typeface="Calibri" charset="0"/>
                <a:ea typeface="MS PGothic" charset="0"/>
              </a:rPr>
              <a:t>to anything you do that accommodates differences in your learners, leading them to learn effectively.</a:t>
            </a:r>
          </a:p>
          <a:p>
            <a:pPr fontAlgn="auto">
              <a:spcBef>
                <a:spcPts val="0"/>
              </a:spcBef>
              <a:defRPr/>
            </a:pPr>
            <a:endParaRPr lang="en-GB" sz="2800" dirty="0" smtClean="0">
              <a:latin typeface="Calibri" charset="0"/>
              <a:ea typeface="MS PGothic" charset="0"/>
            </a:endParaRPr>
          </a:p>
          <a:p>
            <a:pPr marL="0" indent="0" fontAlgn="auto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dirty="0" smtClean="0">
                <a:latin typeface="Calibri" charset="0"/>
                <a:ea typeface="MS PGothic" charset="0"/>
              </a:rPr>
              <a:t>OR</a:t>
            </a:r>
          </a:p>
          <a:p>
            <a:pPr fontAlgn="auto">
              <a:spcBef>
                <a:spcPts val="0"/>
              </a:spcBef>
              <a:defRPr/>
            </a:pPr>
            <a:endParaRPr lang="en-GB" sz="2800" dirty="0">
              <a:latin typeface="Calibri" charset="0"/>
              <a:ea typeface="MS PGothic" charset="0"/>
            </a:endParaRPr>
          </a:p>
          <a:p>
            <a:pPr marL="0" indent="0" fontAlgn="auto"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en-GB" sz="2800" b="1" u="sng" dirty="0">
                <a:latin typeface="Calibri" charset="0"/>
                <a:ea typeface="MS PGothic" charset="0"/>
              </a:rPr>
              <a:t>Know your students</a:t>
            </a:r>
          </a:p>
        </p:txBody>
      </p:sp>
      <p:pic>
        <p:nvPicPr>
          <p:cNvPr id="22531" name="Picture 1" descr="Screen Shot 2014-10-08 at 20.38.3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88125" y="4652963"/>
            <a:ext cx="2087563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/>
          </p:cNvSpPr>
          <p:nvPr/>
        </p:nvSpPr>
        <p:spPr>
          <a:xfrm>
            <a:off x="209550" y="1844675"/>
            <a:ext cx="8683625" cy="1800225"/>
          </a:xfrm>
          <a:prstGeom prst="rect">
            <a:avLst/>
          </a:prstGeom>
        </p:spPr>
        <p:txBody>
          <a:bodyPr/>
          <a:lstStyle/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endParaRPr lang="en-GB" sz="2000" b="1" dirty="0">
              <a:solidFill>
                <a:srgbClr val="414954"/>
              </a:solidFill>
              <a:latin typeface="Trebuchet MS" pitchFamily="34" charset="0"/>
              <a:cs typeface="+mn-cs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endParaRPr lang="en-GB" sz="2000" b="1" dirty="0">
              <a:solidFill>
                <a:srgbClr val="414954"/>
              </a:solidFill>
              <a:latin typeface="Trebuchet MS" pitchFamily="34" charset="0"/>
              <a:cs typeface="+mn-cs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cs typeface="+mn-cs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cs typeface="+mn-cs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cs typeface="+mn-cs"/>
            </a:endParaRPr>
          </a:p>
          <a:p>
            <a:pPr marL="342900" indent="-342900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Char char="¤"/>
              <a:defRPr/>
            </a:pPr>
            <a:endParaRPr lang="en-GB" sz="1400" dirty="0">
              <a:solidFill>
                <a:srgbClr val="414954"/>
              </a:solidFill>
              <a:latin typeface="Trebuchet MS" pitchFamily="34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5654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000" b="1" kern="0" spc="300" dirty="0">
                <a:solidFill>
                  <a:srgbClr val="414954"/>
                </a:solidFill>
                <a:uFill>
                  <a:solidFill>
                    <a:srgbClr val="007CA4"/>
                  </a:solidFill>
                </a:uFill>
                <a:latin typeface="Trebuchet MS"/>
                <a:cs typeface="Trebuchet MS"/>
              </a:rPr>
              <a:t>Questions &amp; Answers 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8313" y="3860800"/>
            <a:ext cx="3887787" cy="1903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More </a:t>
            </a: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resources from Amjad at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kern="0" dirty="0">
                <a:uFill>
                  <a:solidFill>
                    <a:srgbClr val="007CA4"/>
                  </a:solidFill>
                </a:uFill>
                <a:latin typeface="+mn-lt"/>
                <a:ea typeface="MS PGothic" charset="0"/>
                <a:cs typeface="+mn-cs"/>
                <a:hlinkClick r:id="rId2"/>
              </a:rPr>
              <a:t>www.cheneyagilitytoolkit.blogspot.com</a:t>
            </a:r>
            <a:endParaRPr lang="en-US" sz="1400" kern="0" dirty="0">
              <a:uFill>
                <a:solidFill>
                  <a:srgbClr val="007CA4"/>
                </a:solidFill>
              </a:uFill>
              <a:latin typeface="+mn-lt"/>
              <a:ea typeface="MS PGothic" charset="0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1400" kern="0" dirty="0">
              <a:uFill>
                <a:solidFill>
                  <a:srgbClr val="007CA4"/>
                </a:solidFill>
              </a:uFill>
              <a:latin typeface="+mn-lt"/>
              <a:ea typeface="MS PGothic" charset="0"/>
              <a:cs typeface="+mn-cs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Follow him </a:t>
            </a: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@</a:t>
            </a:r>
            <a:r>
              <a:rPr lang="en-GB" sz="1400" dirty="0" err="1">
                <a:solidFill>
                  <a:srgbClr val="414954"/>
                </a:solidFill>
                <a:latin typeface="+mn-lt"/>
                <a:cs typeface="+mn-cs"/>
              </a:rPr>
              <a:t>ASTSupportAAli</a:t>
            </a:r>
            <a:endParaRPr lang="en-GB" sz="1400" dirty="0">
              <a:solidFill>
                <a:srgbClr val="414954"/>
              </a:solidFill>
              <a:latin typeface="+mn-lt"/>
              <a:cs typeface="+mn-cs"/>
            </a:endParaRP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uFill>
                <a:solidFill>
                  <a:srgbClr val="007CA4"/>
                </a:solidFill>
              </a:uFill>
              <a:latin typeface="+mn-lt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6463" y="3860800"/>
            <a:ext cx="3887787" cy="190341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50800" tIns="50800" rIns="50800" bIns="50800" spcCol="38100" anchor="ctr">
            <a:spAutoFit/>
          </a:bodyPr>
          <a:lstStyle/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More from Optimus at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  <a:hlinkClick r:id="rId3"/>
              </a:rPr>
              <a:t>www.optimus-education.com/TL</a:t>
            </a:r>
            <a:endParaRPr lang="en-GB" sz="1400" dirty="0">
              <a:solidFill>
                <a:srgbClr val="414954"/>
              </a:solidFill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1400" dirty="0">
              <a:solidFill>
                <a:srgbClr val="414954"/>
              </a:solidFill>
              <a:latin typeface="+mn-lt"/>
              <a:cs typeface="+mn-cs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Follow </a:t>
            </a: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us</a:t>
            </a:r>
            <a:endParaRPr lang="en-GB" sz="1400" dirty="0">
              <a:solidFill>
                <a:srgbClr val="414954"/>
              </a:solidFill>
              <a:latin typeface="+mn-lt"/>
              <a:cs typeface="+mn-cs"/>
            </a:endParaRPr>
          </a:p>
          <a:p>
            <a:pPr marL="342900" indent="-342900" algn="ctr" defTabSz="914400" fontAlgn="auto">
              <a:spcBef>
                <a:spcPts val="0"/>
              </a:spcBef>
              <a:spcAft>
                <a:spcPts val="1400"/>
              </a:spcAft>
              <a:buClr>
                <a:srgbClr val="414954"/>
              </a:buClr>
              <a:buSzPct val="80000"/>
              <a:buFont typeface="Wingdings" pitchFamily="2" charset="2"/>
              <a:buNone/>
              <a:defRPr/>
            </a:pPr>
            <a:r>
              <a:rPr lang="en-GB" sz="1400" dirty="0">
                <a:solidFill>
                  <a:srgbClr val="414954"/>
                </a:solidFill>
                <a:latin typeface="+mn-lt"/>
                <a:cs typeface="+mn-cs"/>
              </a:rPr>
              <a:t>@TeachingOE</a:t>
            </a:r>
            <a:endParaRPr lang="en-GB" sz="1400" dirty="0">
              <a:solidFill>
                <a:srgbClr val="414954"/>
              </a:solidFill>
              <a:latin typeface="+mn-lt"/>
              <a:cs typeface="+mn-cs"/>
            </a:endParaRPr>
          </a:p>
          <a:p>
            <a:pPr fontAlgn="auto" latinLnBrk="1" hangingPunct="0">
              <a:spcBef>
                <a:spcPts val="0"/>
              </a:spcBef>
              <a:spcAft>
                <a:spcPts val="0"/>
              </a:spcAft>
              <a:defRPr/>
            </a:pPr>
            <a:endParaRPr lang="en-GB" kern="0" dirty="0">
              <a:uFill>
                <a:solidFill>
                  <a:srgbClr val="007CA4"/>
                </a:solidFill>
              </a:uFill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7020272" y="5229200"/>
            <a:ext cx="1944216" cy="1512168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>
              <a:solidFill>
                <a:prstClr val="white"/>
              </a:solidFill>
            </a:endParaRPr>
          </a:p>
        </p:txBody>
      </p:sp>
      <p:sp>
        <p:nvSpPr>
          <p:cNvPr id="9" name="Title 3"/>
          <p:cNvSpPr txBox="1">
            <a:spLocks/>
          </p:cNvSpPr>
          <p:nvPr/>
        </p:nvSpPr>
        <p:spPr>
          <a:xfrm>
            <a:off x="250825" y="6027738"/>
            <a:ext cx="8185150" cy="708025"/>
          </a:xfrm>
          <a:prstGeom prst="rect">
            <a:avLst/>
          </a:prstGeom>
        </p:spPr>
        <p:txBody>
          <a:bodyPr anchor="ctr"/>
          <a:lstStyle/>
          <a:p>
            <a:pPr defTabSz="914400" fontAlgn="auto">
              <a:spcAft>
                <a:spcPts val="0"/>
              </a:spcAft>
              <a:defRPr/>
            </a:pPr>
            <a:r>
              <a:rPr lang="en-GB" sz="2000" b="1" dirty="0">
                <a:solidFill>
                  <a:prstClr val="black"/>
                </a:solidFill>
                <a:latin typeface="+mn-lt"/>
                <a:cs typeface="+mn-cs"/>
              </a:rPr>
              <a:t>Find out more at: 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+mn-cs"/>
                <a:hlinkClick r:id="rId2"/>
              </a:rPr>
              <a:t>www.oeconferences.com/gt15</a:t>
            </a:r>
            <a:r>
              <a:rPr lang="en-GB" sz="2000" b="1" dirty="0">
                <a:solidFill>
                  <a:prstClr val="black"/>
                </a:solidFill>
                <a:latin typeface="+mn-lt"/>
                <a:cs typeface="+mn-cs"/>
              </a:rPr>
              <a:t>   </a:t>
            </a:r>
            <a:endParaRPr lang="en-GB" sz="2000" b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3850" y="819150"/>
            <a:ext cx="8569325" cy="101600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Gifted and Talented 2015</a:t>
            </a:r>
          </a:p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000" b="1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	</a:t>
            </a:r>
            <a:r>
              <a:rPr lang="en-GB" sz="3000" b="1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Stretch and Challenge the More </a:t>
            </a:r>
            <a:r>
              <a:rPr lang="en-GB" sz="3000" b="1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A</a:t>
            </a:r>
            <a:r>
              <a:rPr lang="en-GB" sz="3000" b="1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ble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50825" y="341313"/>
            <a:ext cx="8713788" cy="477837"/>
          </a:xfrm>
          <a:prstGeom prst="roundRect">
            <a:avLst/>
          </a:prstGeom>
          <a:solidFill>
            <a:schemeClr val="accent6"/>
          </a:solidFill>
          <a:ln w="19050">
            <a:solidFill>
              <a:schemeClr val="accent6"/>
            </a:solidFill>
          </a:ln>
          <a:effectLst/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30</a:t>
            </a:r>
            <a:r>
              <a:rPr lang="en-GB" sz="2200" baseline="300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th</a:t>
            </a: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</a:rPr>
              <a:t> September 2015</a:t>
            </a: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  <a:sym typeface="Wingdings"/>
              </a:rPr>
              <a:t>, Manchester </a:t>
            </a: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  <a:sym typeface="Wingdings"/>
              </a:rPr>
              <a:t> </a:t>
            </a: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  <a:sym typeface="Wingdings"/>
              </a:rPr>
              <a:t>6</a:t>
            </a:r>
            <a:r>
              <a:rPr lang="en-GB" sz="2200" baseline="300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  <a:sym typeface="Wingdings"/>
              </a:rPr>
              <a:t>th</a:t>
            </a: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  <a:sym typeface="Wingdings"/>
              </a:rPr>
              <a:t> </a:t>
            </a: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  <a:sym typeface="Wingdings"/>
              </a:rPr>
              <a:t>October </a:t>
            </a:r>
            <a:r>
              <a:rPr lang="en-GB" sz="2200" dirty="0">
                <a:solidFill>
                  <a:prstClr val="white"/>
                </a:solidFill>
                <a:latin typeface="Adobe Fan Heiti Std B" pitchFamily="34" charset="-128"/>
                <a:ea typeface="Adobe Fan Heiti Std B" pitchFamily="34" charset="-128"/>
                <a:sym typeface="Wingdings"/>
              </a:rPr>
              <a:t>2015, London</a:t>
            </a:r>
            <a:endParaRPr lang="en-GB" sz="2200" dirty="0">
              <a:solidFill>
                <a:prstClr val="white"/>
              </a:solidFill>
              <a:latin typeface="Adobe Fan Heiti Std B" pitchFamily="34" charset="-128"/>
              <a:ea typeface="Adobe Fan Heiti Std B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95513" y="3629025"/>
            <a:ext cx="64420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black"/>
                </a:solidFill>
                <a:latin typeface="+mn-lt"/>
                <a:cs typeface="+mn-cs"/>
              </a:rPr>
              <a:t>Stretch and challenge </a:t>
            </a:r>
            <a:r>
              <a:rPr lang="en-GB" sz="1800" dirty="0">
                <a:solidFill>
                  <a:prstClr val="black"/>
                </a:solidFill>
                <a:latin typeface="+mn-lt"/>
                <a:cs typeface="+mn-cs"/>
              </a:rPr>
              <a:t>your more </a:t>
            </a:r>
            <a:r>
              <a:rPr lang="en-GB" sz="1800" dirty="0">
                <a:solidFill>
                  <a:prstClr val="black"/>
                </a:solidFill>
                <a:latin typeface="+mn-lt"/>
                <a:cs typeface="+mn-cs"/>
              </a:rPr>
              <a:t>able pupils in every lesson</a:t>
            </a:r>
            <a:endParaRPr lang="en-GB" sz="1600" b="1" i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95513" y="4237038"/>
            <a:ext cx="4646612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+mn-lt"/>
                <a:cs typeface="+mn-cs"/>
              </a:rPr>
              <a:t>Successfully </a:t>
            </a:r>
            <a:r>
              <a:rPr lang="en-GB" sz="1800" b="1" dirty="0">
                <a:solidFill>
                  <a:prstClr val="black"/>
                </a:solidFill>
                <a:latin typeface="+mn-lt"/>
                <a:cs typeface="+mn-cs"/>
              </a:rPr>
              <a:t>raise </a:t>
            </a:r>
            <a:r>
              <a:rPr lang="en-GB" sz="1800" b="1" dirty="0">
                <a:solidFill>
                  <a:prstClr val="black"/>
                </a:solidFill>
                <a:latin typeface="+mn-lt"/>
                <a:cs typeface="+mn-cs"/>
              </a:rPr>
              <a:t>pupil aspirations </a:t>
            </a:r>
            <a:r>
              <a:rPr lang="en-GB" sz="1800" dirty="0">
                <a:solidFill>
                  <a:prstClr val="black"/>
                </a:solidFill>
                <a:latin typeface="+mn-lt"/>
                <a:cs typeface="+mn-cs"/>
              </a:rPr>
              <a:t>for 2O15/16</a:t>
            </a:r>
            <a:endParaRPr lang="en-GB" sz="1600" b="1" i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95513" y="4872038"/>
            <a:ext cx="46990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  <a:latin typeface="+mn-lt"/>
                <a:cs typeface="+mn-cs"/>
              </a:rPr>
              <a:t>Make the most of </a:t>
            </a:r>
            <a:r>
              <a:rPr lang="en-GB" sz="1800" b="1" dirty="0">
                <a:solidFill>
                  <a:prstClr val="black"/>
                </a:solidFill>
                <a:latin typeface="+mn-lt"/>
                <a:cs typeface="+mn-cs"/>
              </a:rPr>
              <a:t>extra-curricular opportunities</a:t>
            </a:r>
            <a:endParaRPr lang="en-GB" sz="1600" i="1" dirty="0">
              <a:solidFill>
                <a:prstClr val="black"/>
              </a:solidFill>
              <a:latin typeface="+mn-lt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1800" y="2097088"/>
            <a:ext cx="8353425" cy="909637"/>
          </a:xfrm>
          <a:prstGeom prst="round2DiagRect">
            <a:avLst>
              <a:gd name="adj1" fmla="val 0"/>
              <a:gd name="adj2" fmla="val 5000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dirty="0">
                <a:solidFill>
                  <a:prstClr val="black"/>
                </a:solidFill>
              </a:rPr>
              <a:t>Gain practical classroom strategies, raise pupil aspirations </a:t>
            </a:r>
            <a:r>
              <a:rPr lang="en-GB" sz="1800" dirty="0">
                <a:solidFill>
                  <a:prstClr val="black"/>
                </a:solidFill>
              </a:rPr>
              <a:t>and ensure </a:t>
            </a:r>
            <a:r>
              <a:rPr lang="en-GB" sz="1800" dirty="0">
                <a:solidFill>
                  <a:prstClr val="black"/>
                </a:solidFill>
              </a:rPr>
              <a:t>continuous progress for your most able pupils</a:t>
            </a:r>
            <a:endParaRPr lang="en-GB" sz="1800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99300" y="5516563"/>
            <a:ext cx="1839913" cy="923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white"/>
                </a:solidFill>
                <a:latin typeface="+mn-lt"/>
                <a:cs typeface="+mn-cs"/>
              </a:rPr>
              <a:t>Book before 17</a:t>
            </a:r>
            <a:r>
              <a:rPr lang="en-GB" sz="1800" b="1" baseline="30000" dirty="0">
                <a:solidFill>
                  <a:prstClr val="white"/>
                </a:solidFill>
                <a:latin typeface="+mn-lt"/>
                <a:cs typeface="+mn-cs"/>
              </a:rPr>
              <a:t>th</a:t>
            </a:r>
            <a:endParaRPr lang="en-GB" sz="1800" b="1" dirty="0">
              <a:solidFill>
                <a:prstClr val="white"/>
              </a:solidFill>
              <a:latin typeface="+mn-lt"/>
              <a:cs typeface="+mn-cs"/>
            </a:endParaRP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dirty="0">
                <a:solidFill>
                  <a:prstClr val="white"/>
                </a:solidFill>
                <a:latin typeface="+mn-lt"/>
                <a:cs typeface="+mn-cs"/>
              </a:rPr>
              <a:t>July and 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800" b="1" u="sng" dirty="0">
                <a:solidFill>
                  <a:prstClr val="white"/>
                </a:solidFill>
                <a:latin typeface="+mn-lt"/>
                <a:cs typeface="+mn-cs"/>
              </a:rPr>
              <a:t>SAVE £30!</a:t>
            </a:r>
            <a:endParaRPr lang="en-GB" sz="1800" b="1" u="sng" dirty="0">
              <a:solidFill>
                <a:prstClr val="white"/>
              </a:solidFill>
              <a:latin typeface="+mn-lt"/>
              <a:cs typeface="+mn-cs"/>
            </a:endParaRPr>
          </a:p>
        </p:txBody>
      </p:sp>
      <p:pic>
        <p:nvPicPr>
          <p:cNvPr id="4199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563" y="3227388"/>
            <a:ext cx="1516062" cy="137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7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3388" y="4657725"/>
            <a:ext cx="1522412" cy="140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6191250" cy="579438"/>
          </a:xfrm>
        </p:spPr>
        <p:txBody>
          <a:bodyPr/>
          <a:lstStyle/>
          <a:p>
            <a:r>
              <a:rPr lang="en-GB" sz="2800" smtClean="0">
                <a:solidFill>
                  <a:srgbClr val="0070C0"/>
                </a:solidFill>
              </a:rPr>
              <a:t>TEACH MEET STYLE!	</a:t>
            </a:r>
          </a:p>
        </p:txBody>
      </p:sp>
      <p:pic>
        <p:nvPicPr>
          <p:cNvPr id="23554" name="Picture 2" descr="http://4.bp.blogspot.com/-cawMn-Fiz7U/U1bztBYRRpI/AAAAAAAABAk/RhDPrkEwh2E/s1600/Blwx7ICCEAA2kp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5038"/>
            <a:ext cx="91440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755650" y="692150"/>
            <a:ext cx="6192838" cy="579438"/>
          </a:xfrm>
        </p:spPr>
        <p:txBody>
          <a:bodyPr/>
          <a:lstStyle/>
          <a:p>
            <a:r>
              <a:rPr lang="en-GB" sz="2800" smtClean="0">
                <a:solidFill>
                  <a:srgbClr val="0070C0"/>
                </a:solidFill>
              </a:rPr>
              <a:t>Backward planning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quarter" idx="10"/>
          </p:nvPr>
        </p:nvSpPr>
        <p:spPr>
          <a:xfrm>
            <a:off x="755650" y="1844675"/>
            <a:ext cx="7705725" cy="403225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GB" sz="4000" smtClean="0"/>
              <a:t>Start with the end in mind: plan for learning. Establish a clear objective and tangible outcomes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6191250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Students as resources</a:t>
            </a:r>
            <a:endParaRPr lang="en-GB" sz="2800" smtClean="0"/>
          </a:p>
        </p:txBody>
      </p:sp>
      <p:pic>
        <p:nvPicPr>
          <p:cNvPr id="25602" name="Picture 2" descr="http://4.bp.blogspot.com/-fIxlMO0PRg8/UXGzXpstroI/AAAAAAAAAfM/DvHo4mSDu0I/s320/Photo+18-04-2013+14+21+0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1628775"/>
            <a:ext cx="770413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755650" y="620713"/>
            <a:ext cx="6191250" cy="579437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I wish my teacher knew</a:t>
            </a:r>
            <a:endParaRPr lang="en-GB" sz="2800" smtClean="0"/>
          </a:p>
        </p:txBody>
      </p:sp>
      <p:pic>
        <p:nvPicPr>
          <p:cNvPr id="26626" name="Picture 2" descr="http://3.bp.blogspot.com/-ed3vIuBEPZc/VRlwUKMOlXI/AAAAAAAABsE/vIMUn8yPca4/s1600/Photo%2B30-03-2015%2B16%2B11%2B5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5875" y="1989138"/>
            <a:ext cx="31686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>
          <a:xfrm>
            <a:off x="827088" y="549275"/>
            <a:ext cx="6192837" cy="579438"/>
          </a:xfrm>
        </p:spPr>
        <p:txBody>
          <a:bodyPr/>
          <a:lstStyle/>
          <a:p>
            <a:r>
              <a:rPr lang="en-GB" sz="2800" smtClean="0">
                <a:solidFill>
                  <a:srgbClr val="0070C0"/>
                </a:solidFill>
              </a:rPr>
              <a:t>So that...</a:t>
            </a:r>
          </a:p>
        </p:txBody>
      </p:sp>
      <p:pic>
        <p:nvPicPr>
          <p:cNvPr id="27650" name="Picture 1"/>
          <p:cNvPicPr>
            <a:picLocks noChangeAspect="1" noChangeArrowheads="1"/>
          </p:cNvPicPr>
          <p:nvPr/>
        </p:nvPicPr>
        <p:blipFill>
          <a:blip r:embed="rId2"/>
          <a:srcRect l="57651" t="14516" r="7933"/>
          <a:stretch>
            <a:fillRect/>
          </a:stretch>
        </p:blipFill>
        <p:spPr bwMode="auto">
          <a:xfrm>
            <a:off x="395288" y="1916113"/>
            <a:ext cx="828040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755650" y="549275"/>
            <a:ext cx="6191250" cy="579438"/>
          </a:xfrm>
        </p:spPr>
        <p:txBody>
          <a:bodyPr/>
          <a:lstStyle/>
          <a:p>
            <a:r>
              <a:rPr lang="en-GB" sz="2800" smtClean="0">
                <a:hlinkClick r:id="rId2"/>
              </a:rPr>
              <a:t>Hands Down</a:t>
            </a:r>
            <a:endParaRPr lang="en-GB" sz="2800" smtClean="0"/>
          </a:p>
        </p:txBody>
      </p:sp>
      <p:pic>
        <p:nvPicPr>
          <p:cNvPr id="28674" name="Picture 2" descr="http://1.bp.blogspot.com/-U3gkfMrDLX8/UbB9Wl_ovDI/AAAAAAAAAvc/CC6ZJXgk4KU/s400/hands+5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773238"/>
            <a:ext cx="8424863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684213" y="590550"/>
            <a:ext cx="6191250" cy="579438"/>
          </a:xfrm>
        </p:spPr>
        <p:txBody>
          <a:bodyPr/>
          <a:lstStyle/>
          <a:p>
            <a:r>
              <a:rPr lang="en-GB" sz="2800" smtClean="0">
                <a:latin typeface="Calibri" pitchFamily="34" charset="0"/>
                <a:ea typeface="MS PGothic" pitchFamily="34" charset="-128"/>
                <a:hlinkClick r:id="rId2"/>
              </a:rPr>
              <a:t>Questioning</a:t>
            </a:r>
            <a:endParaRPr lang="en-GB" sz="2000" smtClean="0">
              <a:latin typeface="Calibri" pitchFamily="34" charset="0"/>
              <a:ea typeface="MS PGothic" pitchFamily="34" charset="-128"/>
            </a:endParaRPr>
          </a:p>
        </p:txBody>
      </p:sp>
      <p:sp>
        <p:nvSpPr>
          <p:cNvPr id="29698" name="Content Placeholder 2"/>
          <p:cNvSpPr>
            <a:spLocks noGrp="1"/>
          </p:cNvSpPr>
          <p:nvPr>
            <p:ph sz="quarter" idx="10"/>
          </p:nvPr>
        </p:nvSpPr>
        <p:spPr>
          <a:xfrm>
            <a:off x="684213" y="1760538"/>
            <a:ext cx="7705725" cy="40322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GB" sz="2800" smtClean="0">
                <a:latin typeface="Calibri" pitchFamily="34" charset="0"/>
                <a:ea typeface="MS PGothic" pitchFamily="34" charset="-128"/>
              </a:rPr>
              <a:t>Develop your </a:t>
            </a:r>
          </a:p>
          <a:p>
            <a:pPr marL="0" indent="0">
              <a:buFont typeface="Arial" charset="0"/>
              <a:buNone/>
            </a:pPr>
            <a:r>
              <a:rPr lang="en-GB" sz="2800" smtClean="0">
                <a:latin typeface="Calibri" pitchFamily="34" charset="0"/>
                <a:ea typeface="MS PGothic" pitchFamily="34" charset="-128"/>
              </a:rPr>
              <a:t>skills</a:t>
            </a:r>
          </a:p>
          <a:p>
            <a:pPr marL="0" indent="0">
              <a:buFont typeface="Arial" charset="0"/>
              <a:buNone/>
            </a:pPr>
            <a:r>
              <a:rPr lang="en-GB" sz="2800" smtClean="0">
                <a:latin typeface="Calibri" pitchFamily="34" charset="0"/>
                <a:ea typeface="MS PGothic" pitchFamily="34" charset="-128"/>
              </a:rPr>
              <a:t>Practice</a:t>
            </a:r>
          </a:p>
          <a:p>
            <a:pPr marL="0" indent="0">
              <a:buFont typeface="Arial" charset="0"/>
              <a:buNone/>
            </a:pPr>
            <a:r>
              <a:rPr lang="en-GB" sz="2800" smtClean="0">
                <a:latin typeface="Calibri" pitchFamily="34" charset="0"/>
                <a:ea typeface="MS PGothic" pitchFamily="34" charset="-128"/>
              </a:rPr>
              <a:t>Rehearse</a:t>
            </a:r>
          </a:p>
          <a:p>
            <a:pPr marL="0" indent="0">
              <a:buFont typeface="Arial" charset="0"/>
              <a:buNone/>
            </a:pPr>
            <a:endParaRPr lang="en-GB" smtClean="0">
              <a:latin typeface="Calibri" pitchFamily="34" charset="0"/>
              <a:ea typeface="MS PGothic" pitchFamily="34" charset="-128"/>
            </a:endParaRPr>
          </a:p>
        </p:txBody>
      </p:sp>
      <p:pic>
        <p:nvPicPr>
          <p:cNvPr id="29699" name="Picture 2" descr="http://4.bp.blogspot.com/-P6VlNS1tIJI/UUY-9X5Qn8I/AAAAAAAAAWU/sbCIaerMHuc/s640/Screen+Shot+2013-03-17+at+21.23.3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0"/>
            <a:ext cx="6227762" cy="602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ptimus presentation">
      <a:dk1>
        <a:srgbClr val="FFFFFF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399DDC"/>
      </a:hlink>
      <a:folHlink>
        <a:srgbClr val="FF00FF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8F8F8F"/>
      </a:accent3>
      <a:accent4>
        <a:srgbClr val="006A8C"/>
      </a:accent4>
      <a:accent5>
        <a:srgbClr val="AAB7DA"/>
      </a:accent5>
      <a:accent6>
        <a:srgbClr val="007B27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>
              <a:solidFill>
                <a:srgbClr val="007CA4"/>
              </a:solidFill>
            </a:uFill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278</TotalTime>
  <Words>181</Words>
  <Application>Microsoft Office PowerPoint</Application>
  <PresentationFormat>On-screen Show (4:3)</PresentationFormat>
  <Paragraphs>60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Design Template</vt:lpstr>
      </vt:variant>
      <vt:variant>
        <vt:i4>15</vt:i4>
      </vt:variant>
      <vt:variant>
        <vt:lpstr>Slide Titles</vt:lpstr>
      </vt:variant>
      <vt:variant>
        <vt:i4>21</vt:i4>
      </vt:variant>
    </vt:vector>
  </HeadingPairs>
  <TitlesOfParts>
    <vt:vector size="45" baseType="lpstr">
      <vt:lpstr>Trebuchet MS</vt:lpstr>
      <vt:lpstr>Arial</vt:lpstr>
      <vt:lpstr>Helvetica Neue</vt:lpstr>
      <vt:lpstr>Helvetica</vt:lpstr>
      <vt:lpstr>Wingdings</vt:lpstr>
      <vt:lpstr>Georgia</vt:lpstr>
      <vt:lpstr>Calibri</vt:lpstr>
      <vt:lpstr>MS PGothic</vt:lpstr>
      <vt:lpstr>Adobe Fan Heiti Std B</vt:lpstr>
      <vt:lpstr>Default</vt:lpstr>
      <vt:lpstr>Custom Design</vt:lpstr>
      <vt:lpstr>Office Theme</vt:lpstr>
      <vt:lpstr>Default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Slide 1</vt:lpstr>
      <vt:lpstr>My definition...</vt:lpstr>
      <vt:lpstr>TEACH MEET STYLE! </vt:lpstr>
      <vt:lpstr>Backward planning</vt:lpstr>
      <vt:lpstr>Students as resources</vt:lpstr>
      <vt:lpstr>I wish my teacher knew</vt:lpstr>
      <vt:lpstr>So that...</vt:lpstr>
      <vt:lpstr>Hands Down</vt:lpstr>
      <vt:lpstr>Questioning</vt:lpstr>
      <vt:lpstr>Whiteboards</vt:lpstr>
      <vt:lpstr>Exit Tickets</vt:lpstr>
      <vt:lpstr>Help Desk/Stuck PowerPoint/Post Its</vt:lpstr>
      <vt:lpstr>Marking and Feedback</vt:lpstr>
      <vt:lpstr>Modelling/Excellence...</vt:lpstr>
      <vt:lpstr>Scaffolding/Tick lists</vt:lpstr>
      <vt:lpstr>Dot Marking</vt:lpstr>
      <vt:lpstr>Modelling</vt:lpstr>
      <vt:lpstr>SOLO Taxonomy</vt:lpstr>
      <vt:lpstr>Expecting Excellence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Liz Worthen</dc:creator>
  <cp:lastModifiedBy>Keran</cp:lastModifiedBy>
  <cp:revision>47</cp:revision>
  <dcterms:modified xsi:type="dcterms:W3CDTF">2015-04-16T09:47:49Z</dcterms:modified>
</cp:coreProperties>
</file>