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 id="2147483675" r:id="rId5"/>
  </p:sldMasterIdLst>
  <p:notesMasterIdLst>
    <p:notesMasterId r:id="rId17"/>
  </p:notesMasterIdLst>
  <p:handoutMasterIdLst>
    <p:handoutMasterId r:id="rId18"/>
  </p:handoutMasterIdLst>
  <p:sldIdLst>
    <p:sldId id="257" r:id="rId6"/>
    <p:sldId id="258" r:id="rId7"/>
    <p:sldId id="318" r:id="rId8"/>
    <p:sldId id="310" r:id="rId9"/>
    <p:sldId id="311" r:id="rId10"/>
    <p:sldId id="312" r:id="rId11"/>
    <p:sldId id="313" r:id="rId12"/>
    <p:sldId id="316" r:id="rId13"/>
    <p:sldId id="317" r:id="rId14"/>
    <p:sldId id="314"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clrMode="gray"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D544"/>
    <a:srgbClr val="FE9F31"/>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040AA5-B766-4E93-A177-D5180C47D163}" v="24" dt="2020-11-19T10:21:10.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6895" autoAdjust="0"/>
  </p:normalViewPr>
  <p:slideViewPr>
    <p:cSldViewPr snapToGrid="0">
      <p:cViewPr varScale="1">
        <p:scale>
          <a:sx n="58" d="100"/>
          <a:sy n="58" d="100"/>
        </p:scale>
        <p:origin x="1504"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6CB4FB1-E082-164E-AEB3-C10AD09AD6CA}" type="datetimeFigureOut">
              <a:rPr lang="en-US" smtClean="0"/>
              <a:t>11/19/2020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F821E7-99E8-3B43-886A-E247EF540C4B}" type="slidenum">
              <a:rPr lang="en-US" smtClean="0"/>
              <a:t>‹#›</a:t>
            </a:fld>
            <a:endParaRPr lang="en-US"/>
          </a:p>
        </p:txBody>
      </p:sp>
    </p:spTree>
    <p:extLst>
      <p:ext uri="{BB962C8B-B14F-4D97-AF65-F5344CB8AC3E}">
        <p14:creationId xmlns:p14="http://schemas.microsoft.com/office/powerpoint/2010/main" val="1991099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9480F-9164-134C-A665-39C4EB9D354E}" type="datetimeFigureOut">
              <a:rPr lang="en-US" smtClean="0"/>
              <a:t>11/19/2020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1C6459-164F-D942-A91A-CED97BAEBEB8}" type="slidenum">
              <a:rPr lang="en-US" smtClean="0"/>
              <a:t>‹#›</a:t>
            </a:fld>
            <a:endParaRPr lang="en-US"/>
          </a:p>
        </p:txBody>
      </p:sp>
    </p:spTree>
    <p:extLst>
      <p:ext uri="{BB962C8B-B14F-4D97-AF65-F5344CB8AC3E}">
        <p14:creationId xmlns:p14="http://schemas.microsoft.com/office/powerpoint/2010/main" val="13939500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1C6459-164F-D942-A91A-CED97BAEBEB8}" type="slidenum">
              <a:rPr lang="en-US" smtClean="0"/>
              <a:t>1</a:t>
            </a:fld>
            <a:endParaRPr lang="en-US" dirty="0"/>
          </a:p>
        </p:txBody>
      </p:sp>
    </p:spTree>
    <p:extLst>
      <p:ext uri="{BB962C8B-B14F-4D97-AF65-F5344CB8AC3E}">
        <p14:creationId xmlns:p14="http://schemas.microsoft.com/office/powerpoint/2010/main" val="1920799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
            </a:r>
            <a:r>
              <a:rPr lang="en-US" baseline="0" dirty="0"/>
              <a:t> your lesson is about 40-50 minutes long then I would suggest spending 15-20 minutes on section 1, 15-20 minutes on section 2 and about 10 minutes on section 3.  </a:t>
            </a:r>
          </a:p>
          <a:p>
            <a:r>
              <a:rPr lang="en-US" baseline="0" dirty="0"/>
              <a:t>Through the PowerPoint the whole class questions are highlighted in red.  Students will need pen and paper to write with for this lesson. </a:t>
            </a:r>
          </a:p>
          <a:p>
            <a:r>
              <a:rPr lang="en-US" baseline="0" dirty="0"/>
              <a:t>There are hyperlinks to articles and YouTube clips through the PowerPoint. You might like to look at some of them during the lesson if you have time.  Alternatively you might want to give students access to the PowerPoint for them to look through these resources in their own time.</a:t>
            </a:r>
            <a:endParaRPr lang="en-US" dirty="0"/>
          </a:p>
        </p:txBody>
      </p:sp>
      <p:sp>
        <p:nvSpPr>
          <p:cNvPr id="4" name="Slide Number Placeholder 3"/>
          <p:cNvSpPr>
            <a:spLocks noGrp="1"/>
          </p:cNvSpPr>
          <p:nvPr>
            <p:ph type="sldNum" sz="quarter" idx="10"/>
          </p:nvPr>
        </p:nvSpPr>
        <p:spPr/>
        <p:txBody>
          <a:bodyPr/>
          <a:lstStyle/>
          <a:p>
            <a:fld id="{F91C6459-164F-D942-A91A-CED97BAEBEB8}" type="slidenum">
              <a:rPr lang="en-US" smtClean="0"/>
              <a:t>2</a:t>
            </a:fld>
            <a:endParaRPr lang="en-US" dirty="0"/>
          </a:p>
        </p:txBody>
      </p:sp>
    </p:spTree>
    <p:extLst>
      <p:ext uri="{BB962C8B-B14F-4D97-AF65-F5344CB8AC3E}">
        <p14:creationId xmlns:p14="http://schemas.microsoft.com/office/powerpoint/2010/main" val="2210869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1C6459-164F-D942-A91A-CED97BAEBEB8}" type="slidenum">
              <a:rPr lang="en-US" smtClean="0"/>
              <a:t>11</a:t>
            </a:fld>
            <a:endParaRPr lang="en-US"/>
          </a:p>
        </p:txBody>
      </p:sp>
    </p:spTree>
    <p:extLst>
      <p:ext uri="{BB962C8B-B14F-4D97-AF65-F5344CB8AC3E}">
        <p14:creationId xmlns:p14="http://schemas.microsoft.com/office/powerpoint/2010/main" val="2248692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0139319"/>
      </p:ext>
    </p:extLst>
  </p:cSld>
  <p:clrMapOvr>
    <a:masterClrMapping/>
  </p:clrMapOvr>
  <p:transition spd="med"/>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5" name="Content Placeholder 4"/>
          <p:cNvSpPr>
            <a:spLocks noGrp="1"/>
          </p:cNvSpPr>
          <p:nvPr>
            <p:ph sz="quarter" idx="10"/>
          </p:nvPr>
        </p:nvSpPr>
        <p:spPr>
          <a:xfrm>
            <a:off x="756000" y="1602000"/>
            <a:ext cx="7705725" cy="4032250"/>
          </a:xfrm>
        </p:spPr>
        <p:txBody>
          <a:bodyPr/>
          <a:lstStyle>
            <a:lvl1pPr>
              <a:defRPr>
                <a:solidFill>
                  <a:srgbClr val="414954"/>
                </a:solidFill>
              </a:defRPr>
            </a:lvl1pPr>
            <a:lvl2pPr>
              <a:defRPr>
                <a:solidFill>
                  <a:srgbClr val="414954"/>
                </a:solidFill>
              </a:defRPr>
            </a:lvl2pPr>
            <a:lvl3pPr>
              <a:defRPr>
                <a:solidFill>
                  <a:srgbClr val="414954"/>
                </a:solidFill>
              </a:defRPr>
            </a:lvl3pPr>
            <a:lvl4pPr>
              <a:defRPr>
                <a:solidFill>
                  <a:srgbClr val="414954"/>
                </a:solidFill>
              </a:defRPr>
            </a:lvl4pPr>
            <a:lvl5pPr>
              <a:defRPr>
                <a:solidFill>
                  <a:srgbClr val="41495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7301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126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43127" y="116632"/>
            <a:ext cx="1826552" cy="730865"/>
          </a:xfrm>
          <a:prstGeom prst="rect">
            <a:avLst/>
          </a:prstGeom>
        </p:spPr>
      </p:pic>
    </p:spTree>
    <p:extLst>
      <p:ext uri="{BB962C8B-B14F-4D97-AF65-F5344CB8AC3E}">
        <p14:creationId xmlns:p14="http://schemas.microsoft.com/office/powerpoint/2010/main" val="1994240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99839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2349516"/>
      </p:ext>
    </p:extLst>
  </p:cSld>
  <p:clrMapOvr>
    <a:masterClrMapping/>
  </p:clrMapOvr>
  <p:transition spd="med"/>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ea typeface="+mn-ea"/>
                <a:cs typeface="Arial" charset="0"/>
              </a:defRPr>
            </a:lvl1pPr>
          </a:lstStyle>
          <a:p>
            <a:pPr>
              <a:defRPr/>
            </a:pPr>
            <a:endParaRPr lang="en-GB"/>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ea typeface="+mn-ea"/>
                <a:cs typeface="Arial" charset="0"/>
              </a:defRPr>
            </a:lvl1pPr>
          </a:lstStyle>
          <a:p>
            <a:pPr>
              <a:defRPr/>
            </a:pPr>
            <a:endParaRPr lang="en-GB"/>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cs typeface="Arial" charset="0"/>
              </a:defRPr>
            </a:lvl1pPr>
          </a:lstStyle>
          <a:p>
            <a:pPr>
              <a:defRPr/>
            </a:pPr>
            <a:fld id="{6BEC95AD-450B-944F-B64D-2284BCDA3BFD}" type="slidenum">
              <a:rPr lang="en-GB"/>
              <a:pPr>
                <a:defRPr/>
              </a:pPr>
              <a:t>‹#›</a:t>
            </a:fld>
            <a:endParaRPr lang="en-GB"/>
          </a:p>
        </p:txBody>
      </p:sp>
    </p:spTree>
    <p:extLst>
      <p:ext uri="{BB962C8B-B14F-4D97-AF65-F5344CB8AC3E}">
        <p14:creationId xmlns:p14="http://schemas.microsoft.com/office/powerpoint/2010/main" val="8295604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 name="Content Placeholder 1"/>
          <p:cNvSpPr txBox="1">
            <a:spLocks/>
          </p:cNvSpPr>
          <p:nvPr/>
        </p:nvSpPr>
        <p:spPr>
          <a:xfrm>
            <a:off x="773010" y="6322993"/>
            <a:ext cx="4978844" cy="398482"/>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DEVELOPING</a:t>
            </a:r>
            <a:r>
              <a:rPr kumimoji="0" lang="en-GB" sz="1200" b="1" i="0" u="none" strike="noStrike" kern="0" cap="none" spc="300" normalizeH="0" baseline="0" noProof="0" dirty="0">
                <a:ln>
                  <a:noFill/>
                </a:ln>
                <a:solidFill>
                  <a:srgbClr val="414954"/>
                </a:solidFill>
                <a:effectLst/>
                <a:uLnTx/>
                <a:uFillTx/>
                <a:latin typeface="Trebuchet MS"/>
                <a:ea typeface="+mn-ea"/>
                <a:cs typeface="Trebuchet MS"/>
              </a:rPr>
              <a:t> EXCELLENCE </a:t>
            </a: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TOGETHER</a:t>
            </a:r>
          </a:p>
        </p:txBody>
      </p:sp>
      <p:cxnSp>
        <p:nvCxnSpPr>
          <p:cNvPr id="7" name="Straight Connector 6"/>
          <p:cNvCxnSpPr/>
          <p:nvPr/>
        </p:nvCxnSpPr>
        <p:spPr>
          <a:xfrm>
            <a:off x="0" y="6223651"/>
            <a:ext cx="9144000" cy="1588"/>
          </a:xfrm>
          <a:prstGeom prst="line">
            <a:avLst/>
          </a:prstGeom>
          <a:noFill/>
          <a:ln w="9525" cap="flat" cmpd="sng" algn="ctr">
            <a:solidFill>
              <a:srgbClr val="7B7C7C">
                <a:shade val="95000"/>
                <a:satMod val="105000"/>
              </a:srgbClr>
            </a:solidFill>
            <a:prstDash val="solid"/>
          </a:ln>
          <a:effectLst/>
        </p:spPr>
      </p:cxnSp>
      <p:pic>
        <p:nvPicPr>
          <p:cNvPr id="9" name="Picture 4" descr="optimus_logo_right.png"/>
          <p:cNvPicPr>
            <a:picLocks/>
          </p:cNvPicPr>
          <p:nvPr/>
        </p:nvPicPr>
        <p:blipFill>
          <a:blip r:embed="rId3" cstate="print">
            <a:extLst>
              <a:ext uri="{28A0092B-C50C-407E-A947-70E740481C1C}">
                <a14:useLocalDpi xmlns:a14="http://schemas.microsoft.com/office/drawing/2010/main" val="0"/>
              </a:ext>
            </a:extLst>
          </a:blip>
          <a:stretch>
            <a:fillRect/>
          </a:stretch>
        </p:blipFill>
        <p:spPr bwMode="auto">
          <a:xfrm>
            <a:off x="2914731" y="1246371"/>
            <a:ext cx="3108010" cy="684060"/>
          </a:xfrm>
          <a:prstGeom prst="rect">
            <a:avLst/>
          </a:prstGeom>
          <a:noFill/>
          <a:ln w="9525">
            <a:noFill/>
            <a:miter lim="800000"/>
            <a:headEnd/>
            <a:tailEnd/>
          </a:ln>
        </p:spPr>
      </p:pic>
    </p:spTree>
    <p:extLst>
      <p:ext uri="{BB962C8B-B14F-4D97-AF65-F5344CB8AC3E}">
        <p14:creationId xmlns:p14="http://schemas.microsoft.com/office/powerpoint/2010/main" val="1826348567"/>
      </p:ext>
    </p:extLst>
  </p:cSld>
  <p:clrMap bg1="dk1" tx1="lt1" bg2="dk2" tx2="lt2" accent1="accent1" accent2="accent2" accent3="accent3" accent4="accent4" accent5="accent5" accent6="accent6" hlink="hlink" folHlink="folHlink"/>
  <p:sldLayoutIdLst>
    <p:sldLayoutId id="2147483674" r:id="rId1"/>
  </p:sldLayoutIdLst>
  <p:transition spd="med"/>
  <p:txStyles>
    <p:titleStyle>
      <a:lvl1pPr>
        <a:defRPr sz="2800">
          <a:solidFill>
            <a:srgbClr val="007CA4"/>
          </a:solidFill>
          <a:uFill>
            <a:solidFill>
              <a:srgbClr val="007CA4"/>
            </a:solidFill>
          </a:uFill>
          <a:latin typeface="Arial"/>
          <a:ea typeface="Arial"/>
          <a:cs typeface="Arial"/>
          <a:sym typeface="Arial"/>
        </a:defRPr>
      </a:lvl1pPr>
      <a:lvl2pPr>
        <a:defRPr sz="2800">
          <a:solidFill>
            <a:srgbClr val="007CA4"/>
          </a:solidFill>
          <a:uFill>
            <a:solidFill>
              <a:srgbClr val="007CA4"/>
            </a:solidFill>
          </a:uFill>
          <a:latin typeface="Arial"/>
          <a:ea typeface="Arial"/>
          <a:cs typeface="Arial"/>
          <a:sym typeface="Arial"/>
        </a:defRPr>
      </a:lvl2pPr>
      <a:lvl3pPr>
        <a:defRPr sz="2800">
          <a:solidFill>
            <a:srgbClr val="007CA4"/>
          </a:solidFill>
          <a:uFill>
            <a:solidFill>
              <a:srgbClr val="007CA4"/>
            </a:solidFill>
          </a:uFill>
          <a:latin typeface="Arial"/>
          <a:ea typeface="Arial"/>
          <a:cs typeface="Arial"/>
          <a:sym typeface="Arial"/>
        </a:defRPr>
      </a:lvl3pPr>
      <a:lvl4pPr>
        <a:defRPr sz="2800">
          <a:solidFill>
            <a:srgbClr val="007CA4"/>
          </a:solidFill>
          <a:uFill>
            <a:solidFill>
              <a:srgbClr val="007CA4"/>
            </a:solidFill>
          </a:uFill>
          <a:latin typeface="Arial"/>
          <a:ea typeface="Arial"/>
          <a:cs typeface="Arial"/>
          <a:sym typeface="Arial"/>
        </a:defRPr>
      </a:lvl4pPr>
      <a:lvl5pPr>
        <a:defRPr sz="2800">
          <a:solidFill>
            <a:srgbClr val="007CA4"/>
          </a:solidFill>
          <a:uFill>
            <a:solidFill>
              <a:srgbClr val="007CA4"/>
            </a:solidFill>
          </a:uFill>
          <a:latin typeface="Arial"/>
          <a:ea typeface="Arial"/>
          <a:cs typeface="Arial"/>
          <a:sym typeface="Arial"/>
        </a:defRPr>
      </a:lvl5pPr>
      <a:lvl6pPr>
        <a:defRPr sz="2800">
          <a:solidFill>
            <a:srgbClr val="007CA4"/>
          </a:solidFill>
          <a:uFill>
            <a:solidFill>
              <a:srgbClr val="007CA4"/>
            </a:solidFill>
          </a:uFill>
          <a:latin typeface="Arial"/>
          <a:ea typeface="Arial"/>
          <a:cs typeface="Arial"/>
          <a:sym typeface="Arial"/>
        </a:defRPr>
      </a:lvl6pPr>
      <a:lvl7pPr>
        <a:defRPr sz="2800">
          <a:solidFill>
            <a:srgbClr val="007CA4"/>
          </a:solidFill>
          <a:uFill>
            <a:solidFill>
              <a:srgbClr val="007CA4"/>
            </a:solidFill>
          </a:uFill>
          <a:latin typeface="Arial"/>
          <a:ea typeface="Arial"/>
          <a:cs typeface="Arial"/>
          <a:sym typeface="Arial"/>
        </a:defRPr>
      </a:lvl7pPr>
      <a:lvl8pPr>
        <a:defRPr sz="2800">
          <a:solidFill>
            <a:srgbClr val="007CA4"/>
          </a:solidFill>
          <a:uFill>
            <a:solidFill>
              <a:srgbClr val="007CA4"/>
            </a:solidFill>
          </a:uFill>
          <a:latin typeface="Arial"/>
          <a:ea typeface="Arial"/>
          <a:cs typeface="Arial"/>
          <a:sym typeface="Arial"/>
        </a:defRPr>
      </a:lvl8pPr>
      <a:lvl9pPr>
        <a:defRPr sz="2800">
          <a:solidFill>
            <a:srgbClr val="007CA4"/>
          </a:solidFill>
          <a:uFill>
            <a:solidFill>
              <a:srgbClr val="007CA4"/>
            </a:solidFill>
          </a:uFill>
          <a:latin typeface="Arial"/>
          <a:ea typeface="Arial"/>
          <a:cs typeface="Arial"/>
          <a:sym typeface="Arial"/>
        </a:defRPr>
      </a:lvl9pPr>
    </p:titleStyle>
    <p:bodyStyle>
      <a:lvl1pPr defTabSz="457200">
        <a:defRPr sz="1200">
          <a:uFill>
            <a:solidFill/>
          </a:uFill>
          <a:latin typeface="+mj-lt"/>
          <a:ea typeface="+mj-ea"/>
          <a:cs typeface="+mj-cs"/>
          <a:sym typeface="Helvetica"/>
        </a:defRPr>
      </a:lvl1pPr>
      <a:lvl2pPr defTabSz="457200">
        <a:defRPr sz="1200">
          <a:uFill>
            <a:solidFill/>
          </a:uFill>
          <a:latin typeface="+mj-lt"/>
          <a:ea typeface="+mj-ea"/>
          <a:cs typeface="+mj-cs"/>
          <a:sym typeface="Helvetica"/>
        </a:defRPr>
      </a:lvl2pPr>
      <a:lvl3pPr defTabSz="457200">
        <a:defRPr sz="1200">
          <a:uFill>
            <a:solidFill/>
          </a:uFill>
          <a:latin typeface="+mj-lt"/>
          <a:ea typeface="+mj-ea"/>
          <a:cs typeface="+mj-cs"/>
          <a:sym typeface="Helvetica"/>
        </a:defRPr>
      </a:lvl3pPr>
      <a:lvl4pPr defTabSz="457200">
        <a:defRPr sz="1200">
          <a:uFill>
            <a:solidFill/>
          </a:uFill>
          <a:latin typeface="+mj-lt"/>
          <a:ea typeface="+mj-ea"/>
          <a:cs typeface="+mj-cs"/>
          <a:sym typeface="Helvetica"/>
        </a:defRPr>
      </a:lvl4pPr>
      <a:lvl5pPr defTabSz="457200">
        <a:defRPr sz="1200">
          <a:uFill>
            <a:solidFill/>
          </a:uFill>
          <a:latin typeface="+mj-lt"/>
          <a:ea typeface="+mj-ea"/>
          <a:cs typeface="+mj-cs"/>
          <a:sym typeface="Helvetica"/>
        </a:defRPr>
      </a:lvl5pPr>
      <a:lvl6pPr defTabSz="457200">
        <a:defRPr sz="1200">
          <a:uFill>
            <a:solidFill/>
          </a:uFill>
          <a:latin typeface="+mj-lt"/>
          <a:ea typeface="+mj-ea"/>
          <a:cs typeface="+mj-cs"/>
          <a:sym typeface="Helvetica"/>
        </a:defRPr>
      </a:lvl6pPr>
      <a:lvl7pPr defTabSz="457200">
        <a:defRPr sz="1200">
          <a:uFill>
            <a:solidFill/>
          </a:uFill>
          <a:latin typeface="+mj-lt"/>
          <a:ea typeface="+mj-ea"/>
          <a:cs typeface="+mj-cs"/>
          <a:sym typeface="Helvetica"/>
        </a:defRPr>
      </a:lvl7pPr>
      <a:lvl8pPr defTabSz="457200">
        <a:defRPr sz="1200">
          <a:uFill>
            <a:solidFill/>
          </a:uFill>
          <a:latin typeface="+mj-lt"/>
          <a:ea typeface="+mj-ea"/>
          <a:cs typeface="+mj-cs"/>
          <a:sym typeface="Helvetica"/>
        </a:defRPr>
      </a:lvl8pPr>
      <a:lvl9pPr defTabSz="457200">
        <a:defRPr sz="1200">
          <a:uFill>
            <a:solidFill/>
          </a:uFill>
          <a:latin typeface="+mj-lt"/>
          <a:ea typeface="+mj-ea"/>
          <a:cs typeface="+mj-cs"/>
          <a:sym typeface="Helvetica"/>
        </a:defRPr>
      </a:lvl9pPr>
    </p:bodyStyle>
    <p:otherStyle>
      <a:lvl1pPr algn="r" defTabSz="457200">
        <a:defRPr sz="1200">
          <a:solidFill>
            <a:schemeClr val="tx1"/>
          </a:solidFill>
          <a:uFill>
            <a:solidFill>
              <a:srgbClr val="007CA4"/>
            </a:solidFill>
          </a:uFill>
          <a:latin typeface="+mn-lt"/>
          <a:ea typeface="+mn-ea"/>
          <a:cs typeface="+mn-cs"/>
          <a:sym typeface="Helvetica"/>
        </a:defRPr>
      </a:lvl1pPr>
      <a:lvl2pPr algn="r" defTabSz="457200">
        <a:defRPr sz="1200">
          <a:solidFill>
            <a:schemeClr val="tx1"/>
          </a:solidFill>
          <a:uFill>
            <a:solidFill>
              <a:srgbClr val="007CA4"/>
            </a:solidFill>
          </a:uFill>
          <a:latin typeface="+mn-lt"/>
          <a:ea typeface="+mn-ea"/>
          <a:cs typeface="+mn-cs"/>
          <a:sym typeface="Helvetica"/>
        </a:defRPr>
      </a:lvl2pPr>
      <a:lvl3pPr algn="r" defTabSz="457200">
        <a:defRPr sz="1200">
          <a:solidFill>
            <a:schemeClr val="tx1"/>
          </a:solidFill>
          <a:uFill>
            <a:solidFill>
              <a:srgbClr val="007CA4"/>
            </a:solidFill>
          </a:uFill>
          <a:latin typeface="+mn-lt"/>
          <a:ea typeface="+mn-ea"/>
          <a:cs typeface="+mn-cs"/>
          <a:sym typeface="Helvetica"/>
        </a:defRPr>
      </a:lvl3pPr>
      <a:lvl4pPr algn="r" defTabSz="457200">
        <a:defRPr sz="1200">
          <a:solidFill>
            <a:schemeClr val="tx1"/>
          </a:solidFill>
          <a:uFill>
            <a:solidFill>
              <a:srgbClr val="007CA4"/>
            </a:solidFill>
          </a:uFill>
          <a:latin typeface="+mn-lt"/>
          <a:ea typeface="+mn-ea"/>
          <a:cs typeface="+mn-cs"/>
          <a:sym typeface="Helvetica"/>
        </a:defRPr>
      </a:lvl4pPr>
      <a:lvl5pPr algn="r" defTabSz="457200">
        <a:defRPr sz="1200">
          <a:solidFill>
            <a:schemeClr val="tx1"/>
          </a:solidFill>
          <a:uFill>
            <a:solidFill>
              <a:srgbClr val="007CA4"/>
            </a:solidFill>
          </a:uFill>
          <a:latin typeface="+mn-lt"/>
          <a:ea typeface="+mn-ea"/>
          <a:cs typeface="+mn-cs"/>
          <a:sym typeface="Helvetica"/>
        </a:defRPr>
      </a:lvl5pPr>
      <a:lvl6pPr algn="r" defTabSz="457200">
        <a:defRPr sz="1200">
          <a:solidFill>
            <a:schemeClr val="tx1"/>
          </a:solidFill>
          <a:uFill>
            <a:solidFill>
              <a:srgbClr val="007CA4"/>
            </a:solidFill>
          </a:uFill>
          <a:latin typeface="+mn-lt"/>
          <a:ea typeface="+mn-ea"/>
          <a:cs typeface="+mn-cs"/>
          <a:sym typeface="Helvetica"/>
        </a:defRPr>
      </a:lvl6pPr>
      <a:lvl7pPr algn="r" defTabSz="457200">
        <a:defRPr sz="1200">
          <a:solidFill>
            <a:schemeClr val="tx1"/>
          </a:solidFill>
          <a:uFill>
            <a:solidFill>
              <a:srgbClr val="007CA4"/>
            </a:solidFill>
          </a:uFill>
          <a:latin typeface="+mn-lt"/>
          <a:ea typeface="+mn-ea"/>
          <a:cs typeface="+mn-cs"/>
          <a:sym typeface="Helvetica"/>
        </a:defRPr>
      </a:lvl7pPr>
      <a:lvl8pPr algn="r" defTabSz="457200">
        <a:defRPr sz="1200">
          <a:solidFill>
            <a:schemeClr val="tx1"/>
          </a:solidFill>
          <a:uFill>
            <a:solidFill>
              <a:srgbClr val="007CA4"/>
            </a:solidFill>
          </a:uFill>
          <a:latin typeface="+mn-lt"/>
          <a:ea typeface="+mn-ea"/>
          <a:cs typeface="+mn-cs"/>
          <a:sym typeface="Helvetica"/>
        </a:defRPr>
      </a:lvl8pPr>
      <a:lvl9pPr algn="r" defTabSz="457200">
        <a:defRPr sz="1200">
          <a:solidFill>
            <a:schemeClr val="tx1"/>
          </a:solidFill>
          <a:uFill>
            <a:solidFill>
              <a:srgbClr val="007CA4"/>
            </a:solidFill>
          </a:uFill>
          <a:latin typeface="+mn-lt"/>
          <a:ea typeface="+mn-ea"/>
          <a:cs typeface="+mn-cs"/>
          <a:sym typeface="Helvetica"/>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56000" y="1602000"/>
            <a:ext cx="7848448"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8" name="Straight Connector 7"/>
          <p:cNvCxnSpPr/>
          <p:nvPr/>
        </p:nvCxnSpPr>
        <p:spPr>
          <a:xfrm>
            <a:off x="0" y="6223651"/>
            <a:ext cx="9144000" cy="1588"/>
          </a:xfrm>
          <a:prstGeom prst="line">
            <a:avLst/>
          </a:prstGeom>
          <a:noFill/>
          <a:ln w="9525" cap="flat" cmpd="sng" algn="ctr">
            <a:solidFill>
              <a:srgbClr val="7B7C7C">
                <a:shade val="95000"/>
                <a:satMod val="105000"/>
              </a:srgbClr>
            </a:solidFill>
            <a:prstDash val="solid"/>
          </a:ln>
          <a:effectLst/>
        </p:spPr>
      </p:cxnSp>
      <p:pic>
        <p:nvPicPr>
          <p:cNvPr id="9" name="Picture 8" descr="optimus_main_logo_no_text_rgb.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854552" y="358662"/>
            <a:ext cx="749896" cy="774892"/>
          </a:xfrm>
          <a:prstGeom prst="rect">
            <a:avLst/>
          </a:prstGeom>
        </p:spPr>
      </p:pic>
      <p:sp>
        <p:nvSpPr>
          <p:cNvPr id="10" name="Content Placeholder 1"/>
          <p:cNvSpPr txBox="1">
            <a:spLocks/>
          </p:cNvSpPr>
          <p:nvPr/>
        </p:nvSpPr>
        <p:spPr>
          <a:xfrm>
            <a:off x="773010" y="6322993"/>
            <a:ext cx="4978844" cy="398482"/>
          </a:xfrm>
          <a:prstGeom prst="rect">
            <a:avLst/>
          </a:prstGeom>
        </p:spPr>
        <p:txBody>
          <a:bodyPr wrap="none">
            <a:noAutofit/>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DEVELOPING</a:t>
            </a:r>
            <a:r>
              <a:rPr kumimoji="0" lang="en-GB" sz="1200" b="1" i="0" u="none" strike="noStrike" kern="0" cap="none" spc="300" normalizeH="0" baseline="0" noProof="0" dirty="0">
                <a:ln>
                  <a:noFill/>
                </a:ln>
                <a:solidFill>
                  <a:srgbClr val="414954"/>
                </a:solidFill>
                <a:effectLst/>
                <a:uLnTx/>
                <a:uFillTx/>
                <a:latin typeface="Trebuchet MS"/>
                <a:ea typeface="+mn-ea"/>
                <a:cs typeface="Trebuchet MS"/>
              </a:rPr>
              <a:t> EXCELLENCE </a:t>
            </a:r>
            <a:r>
              <a:rPr kumimoji="0" lang="en-GB" sz="1200" b="1" i="0" u="none" strike="noStrike" kern="0" cap="none" spc="300" normalizeH="0" baseline="0" noProof="0" dirty="0">
                <a:ln>
                  <a:noFill/>
                </a:ln>
                <a:solidFill>
                  <a:srgbClr val="399DDC"/>
                </a:solidFill>
                <a:effectLst/>
                <a:uLnTx/>
                <a:uFillTx/>
                <a:latin typeface="Trebuchet MS"/>
                <a:ea typeface="+mn-ea"/>
                <a:cs typeface="Trebuchet MS"/>
              </a:rPr>
              <a:t>TOGETHER</a:t>
            </a:r>
          </a:p>
        </p:txBody>
      </p:sp>
      <p:sp>
        <p:nvSpPr>
          <p:cNvPr id="14" name="Title Placeholder 12"/>
          <p:cNvSpPr>
            <a:spLocks noGrp="1"/>
          </p:cNvSpPr>
          <p:nvPr>
            <p:ph type="title"/>
          </p:nvPr>
        </p:nvSpPr>
        <p:spPr>
          <a:xfrm>
            <a:off x="756000" y="860400"/>
            <a:ext cx="6192000" cy="57960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086402610"/>
      </p:ext>
    </p:extLst>
  </p:cSld>
  <p:clrMap bg1="lt1" tx1="dk1" bg2="lt2" tx2="dk2" accent1="accent1" accent2="accent2" accent3="accent3" accent4="accent4" accent5="accent5" accent6="accent6" hlink="hlink" folHlink="folHlink"/>
  <p:sldLayoutIdLst>
    <p:sldLayoutId id="2147483676" r:id="rId1"/>
    <p:sldLayoutId id="2147483678" r:id="rId2"/>
    <p:sldLayoutId id="2147483679" r:id="rId3"/>
    <p:sldLayoutId id="2147483680" r:id="rId4"/>
    <p:sldLayoutId id="2147483681" r:id="rId5"/>
    <p:sldLayoutId id="2147483682" r:id="rId6"/>
  </p:sldLayoutIdLst>
  <p:txStyles>
    <p:titleStyle>
      <a:lvl1pPr algn="l" defTabSz="914400" rtl="0" eaLnBrk="1" latinLnBrk="0" hangingPunct="1">
        <a:spcBef>
          <a:spcPct val="0"/>
        </a:spcBef>
        <a:buNone/>
        <a:defRPr sz="2400" kern="1200">
          <a:solidFill>
            <a:srgbClr val="414954"/>
          </a:solidFill>
          <a:latin typeface="Trebuchet MS" pitchFamily="34" charset="0"/>
          <a:ea typeface="+mj-ea"/>
          <a:cs typeface="+mj-cs"/>
        </a:defRPr>
      </a:lvl1pPr>
    </p:titleStyle>
    <p:bodyStyle>
      <a:lvl1pPr marL="342900" indent="-342900" algn="l" defTabSz="914400" rtl="0" eaLnBrk="1" latinLnBrk="0" hangingPunct="1">
        <a:spcBef>
          <a:spcPts val="0"/>
        </a:spcBef>
        <a:spcAft>
          <a:spcPts val="1400"/>
        </a:spcAft>
        <a:buClr>
          <a:srgbClr val="414954"/>
        </a:buClr>
        <a:buSzPct val="80000"/>
        <a:buFont typeface="Wingdings" pitchFamily="2" charset="2"/>
        <a:buChar char="¤"/>
        <a:defRPr sz="1400" kern="1200">
          <a:solidFill>
            <a:srgbClr val="414954"/>
          </a:solidFill>
          <a:latin typeface="Trebuchet MS" pitchFamily="34" charset="0"/>
          <a:ea typeface="+mn-ea"/>
          <a:cs typeface="+mn-cs"/>
        </a:defRPr>
      </a:lvl1pPr>
      <a:lvl2pPr marL="742950" indent="-28575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2pPr>
      <a:lvl3pPr marL="11430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3pPr>
      <a:lvl4pPr marL="16002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4pPr>
      <a:lvl5pPr marL="20574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MO0MX3LCcQ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bbc.com/future/article/20180104-is-social-media-bad-for-you-the-evidence-and-the-unknowns"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pixabay.com/?utm_source=link-attribution&amp;utm_medium=referral&amp;utm_campaign=image&amp;utm_content=5717067" TargetMode="External"/><Relationship Id="rId5" Type="http://schemas.openxmlformats.org/officeDocument/2006/relationships/hyperlink" Target="https://pixabay.com/users/mariexmartin-18627114/?utm_source=link-attribution&amp;utm_medium=referral&amp;utm_campaign=image&amp;utm_content=5717067" TargetMode="Externa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users/jeshoots-com-264599/?utm_source=link-attribution&amp;utm_medium=referral&amp;utm_campaign=image&amp;utm_content=410311" TargetMode="Externa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hyperlink" Target="https://pixabay.com/?utm_source=link-attribution&amp;utm_medium=referral&amp;utm_campaign=image&amp;utm_content=41031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tatista.com/statistics/1059462/social-media-usage-uk-age/#:~:text=The%20most%2Dused%20social%20media,Facebook%2C%20WhatsApp%2C%20and%20Instagram."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theguardian.com/media/2019/feb/22/bedtime-social-media-use-may-be-harming-uk-teenagers-study-says#:~:text=The%20study%20focused%20on%20data,a%20day%20on%20the%20site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vJzz2b5lnp0" TargetMode="External"/><Relationship Id="rId2" Type="http://schemas.openxmlformats.org/officeDocument/2006/relationships/hyperlink" Target="https://childmind.org/article/social-media-and-self-doub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HffWFd_6bJ0" TargetMode="External"/><Relationship Id="rId2" Type="http://schemas.openxmlformats.org/officeDocument/2006/relationships/hyperlink" Target="https://www.youtube.com/watch?v=Q9alyYi7kaI"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gi-7Sd0t2Q8" TargetMode="External"/><Relationship Id="rId2" Type="http://schemas.openxmlformats.org/officeDocument/2006/relationships/hyperlink" Target="https://www.youtube.com/watch?v=jMs8WfSq52c" TargetMode="External"/><Relationship Id="rId1" Type="http://schemas.openxmlformats.org/officeDocument/2006/relationships/slideLayout" Target="../slideLayouts/slideLayout7.xml"/><Relationship Id="rId4" Type="http://schemas.openxmlformats.org/officeDocument/2006/relationships/hyperlink" Target="https://www.hsph.harvard.edu/news/features/social-media-positive-mental-health/#:~:text=We%20know%20that%20having%20a,interactions%20in%20people's%20busy%20liv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Shape 20"/>
          <p:cNvSpPr/>
          <p:nvPr/>
        </p:nvSpPr>
        <p:spPr>
          <a:xfrm>
            <a:off x="0" y="4941168"/>
            <a:ext cx="9144000" cy="21544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ctr">
              <a:tabLst>
                <a:tab pos="228600" algn="l"/>
                <a:tab pos="952500" algn="l"/>
              </a:tabLst>
              <a:defRPr sz="1800">
                <a:solidFill>
                  <a:srgbClr val="000000"/>
                </a:solidFill>
                <a:uFillTx/>
              </a:defRPr>
            </a:pPr>
            <a:r>
              <a:rPr lang="en-GB" sz="1400" dirty="0">
                <a:solidFill>
                  <a:schemeClr val="tx2"/>
                </a:solidFill>
                <a:latin typeface="Trebuchet MS" pitchFamily="34" charset="0"/>
              </a:rPr>
              <a:t> </a:t>
            </a:r>
          </a:p>
        </p:txBody>
      </p:sp>
      <p:sp>
        <p:nvSpPr>
          <p:cNvPr id="5" name="TextBox 4"/>
          <p:cNvSpPr txBox="1"/>
          <p:nvPr/>
        </p:nvSpPr>
        <p:spPr>
          <a:xfrm>
            <a:off x="0" y="2547244"/>
            <a:ext cx="9144000" cy="400110"/>
          </a:xfrm>
          <a:prstGeom prst="rect">
            <a:avLst/>
          </a:prstGeom>
          <a:noFill/>
        </p:spPr>
        <p:txBody>
          <a:bodyPr wrap="square" rtlCol="0">
            <a:spAutoFit/>
          </a:bodyPr>
          <a:lstStyle/>
          <a:p>
            <a:pPr algn="ctr" defTabSz="457200">
              <a:defRPr/>
            </a:pPr>
            <a:r>
              <a:rPr lang="en-GB" sz="2000" b="1" kern="0" dirty="0">
                <a:solidFill>
                  <a:srgbClr val="414954"/>
                </a:solidFill>
                <a:latin typeface="Trebuchet MS"/>
                <a:cs typeface="Trebuchet MS"/>
              </a:rPr>
              <a:t>PSHE lesson</a:t>
            </a:r>
          </a:p>
        </p:txBody>
      </p:sp>
      <p:sp>
        <p:nvSpPr>
          <p:cNvPr id="6" name="Content Placeholder 1"/>
          <p:cNvSpPr txBox="1">
            <a:spLocks/>
          </p:cNvSpPr>
          <p:nvPr/>
        </p:nvSpPr>
        <p:spPr>
          <a:xfrm>
            <a:off x="1" y="3028730"/>
            <a:ext cx="9144000" cy="1538244"/>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 typeface="Arial"/>
              <a:buNone/>
              <a:tabLst/>
              <a:defRPr/>
            </a:pPr>
            <a:r>
              <a:rPr lang="en-GB" sz="2800" b="1" dirty="0">
                <a:solidFill>
                  <a:srgbClr val="414954"/>
                </a:solidFill>
                <a:latin typeface="Trebuchet MS"/>
                <a:cs typeface="Trebuchet MS"/>
              </a:rPr>
              <a:t>Is social media bad for your health?</a:t>
            </a:r>
            <a:endParaRPr lang="en-GB" sz="2800" b="1" dirty="0">
              <a:solidFill>
                <a:srgbClr val="414954"/>
              </a:solidFill>
              <a:uFillTx/>
              <a:latin typeface="Trebuchet MS"/>
              <a:cs typeface="Trebuchet MS"/>
            </a:endParaRPr>
          </a:p>
          <a:p>
            <a:pPr marL="0" marR="0" lvl="0" indent="0" algn="ctr" defTabSz="457200" rtl="0" eaLnBrk="1" fontAlgn="auto" latinLnBrk="0" hangingPunct="1">
              <a:lnSpc>
                <a:spcPct val="100000"/>
              </a:lnSpc>
              <a:spcBef>
                <a:spcPts val="0"/>
              </a:spcBef>
              <a:spcAft>
                <a:spcPts val="0"/>
              </a:spcAft>
              <a:buClrTx/>
              <a:buSzTx/>
              <a:buFont typeface="Arial"/>
              <a:buNone/>
              <a:tabLst/>
              <a:defRPr/>
            </a:pPr>
            <a:endParaRPr lang="en-GB" sz="1800" b="1" dirty="0">
              <a:solidFill>
                <a:srgbClr val="414954"/>
              </a:solidFill>
              <a:uFillTx/>
              <a:latin typeface="Trebuchet MS"/>
              <a:cs typeface="Trebuchet MS"/>
            </a:endParaRPr>
          </a:p>
        </p:txBody>
      </p:sp>
    </p:spTree>
    <p:extLst>
      <p:ext uri="{BB962C8B-B14F-4D97-AF65-F5344CB8AC3E}">
        <p14:creationId xmlns:p14="http://schemas.microsoft.com/office/powerpoint/2010/main" val="4009603286"/>
      </p:ext>
    </p:extLst>
  </p:cSld>
  <p:clrMapOvr>
    <a:overrideClrMapping bg1="dk1" tx1="lt1" bg2="dk2" tx2="lt2" accent1="accent1" accent2="accent2" accent3="accent3" accent4="accent4" accent5="accent5" accent6="accent6" hlink="hlink" folHlink="folHlink"/>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000" y="833593"/>
            <a:ext cx="7046880" cy="579600"/>
          </a:xfrm>
        </p:spPr>
        <p:txBody>
          <a:bodyPr>
            <a:noAutofit/>
          </a:bodyPr>
          <a:lstStyle/>
          <a:p>
            <a:r>
              <a:rPr lang="en-GB" sz="3200" dirty="0"/>
              <a:t>Part 3: Rules you would recommend for good use of social media</a:t>
            </a:r>
          </a:p>
        </p:txBody>
      </p:sp>
      <p:sp>
        <p:nvSpPr>
          <p:cNvPr id="3" name="Content Placeholder 2"/>
          <p:cNvSpPr>
            <a:spLocks noGrp="1"/>
          </p:cNvSpPr>
          <p:nvPr>
            <p:ph idx="1"/>
          </p:nvPr>
        </p:nvSpPr>
        <p:spPr>
          <a:xfrm>
            <a:off x="756000" y="1839817"/>
            <a:ext cx="7848448" cy="4288146"/>
          </a:xfrm>
        </p:spPr>
        <p:txBody>
          <a:bodyPr/>
          <a:lstStyle/>
          <a:p>
            <a:r>
              <a:rPr lang="en-GB" sz="2000" dirty="0"/>
              <a:t>It is clear that for social media to be more positive than negative we need to be careful with how we use it.  </a:t>
            </a:r>
          </a:p>
          <a:p>
            <a:r>
              <a:rPr lang="en-GB" sz="2000" dirty="0"/>
              <a:t>The charity ‘Young Minds’ has a website with lot of information about social media and the possible impact on mental health.</a:t>
            </a:r>
          </a:p>
          <a:p>
            <a:r>
              <a:rPr lang="en-GB" sz="2000" dirty="0">
                <a:hlinkClick r:id="rId2"/>
              </a:rPr>
              <a:t>This video</a:t>
            </a:r>
            <a:r>
              <a:rPr lang="en-GB" sz="2000" dirty="0"/>
              <a:t> gives advice on how you can use your social media positively.</a:t>
            </a:r>
          </a:p>
          <a:p>
            <a:endParaRPr lang="en-GB" sz="2000" dirty="0"/>
          </a:p>
          <a:p>
            <a:r>
              <a:rPr lang="en-GB" sz="2000" dirty="0">
                <a:solidFill>
                  <a:srgbClr val="FF0000"/>
                </a:solidFill>
              </a:rPr>
              <a:t>What rules do you think you should follow to ensure you use social media positively?</a:t>
            </a:r>
          </a:p>
          <a:p>
            <a:endParaRPr lang="en-GB" dirty="0"/>
          </a:p>
        </p:txBody>
      </p:sp>
    </p:spTree>
    <p:extLst>
      <p:ext uri="{BB962C8B-B14F-4D97-AF65-F5344CB8AC3E}">
        <p14:creationId xmlns:p14="http://schemas.microsoft.com/office/powerpoint/2010/main" val="1243857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675" y="1992542"/>
            <a:ext cx="3040655" cy="2000548"/>
          </a:xfrm>
          <a:prstGeom prst="rect">
            <a:avLst/>
          </a:prstGeom>
        </p:spPr>
        <p:txBody>
          <a:bodyPr wrap="square">
            <a:spAutoFit/>
          </a:bodyPr>
          <a:lstStyle/>
          <a:p>
            <a:r>
              <a:rPr lang="en-GB" altLang="en-US" sz="2000" dirty="0">
                <a:solidFill>
                  <a:schemeClr val="bg2">
                    <a:lumMod val="50000"/>
                  </a:schemeClr>
                </a:solidFill>
                <a:latin typeface="Trebuchet MS" panose="020B0603020202020204" pitchFamily="34" charset="0"/>
              </a:rPr>
              <a:t>If you have time for a longer read then try this </a:t>
            </a:r>
            <a:r>
              <a:rPr lang="en-GB" altLang="en-US" sz="2000" dirty="0">
                <a:solidFill>
                  <a:schemeClr val="bg2">
                    <a:lumMod val="50000"/>
                  </a:schemeClr>
                </a:solidFill>
                <a:latin typeface="Trebuchet MS" panose="020B0603020202020204" pitchFamily="34" charset="0"/>
                <a:hlinkClick r:id="rId3"/>
              </a:rPr>
              <a:t>BBC article</a:t>
            </a:r>
            <a:r>
              <a:rPr lang="en-GB" altLang="en-US" sz="2000" dirty="0">
                <a:solidFill>
                  <a:schemeClr val="bg2">
                    <a:lumMod val="50000"/>
                  </a:schemeClr>
                </a:solidFill>
                <a:latin typeface="Trebuchet MS" panose="020B0603020202020204" pitchFamily="34" charset="0"/>
              </a:rPr>
              <a:t> on the evidence for the impact of social media.</a:t>
            </a:r>
            <a:endParaRPr lang="en-GB" sz="2000" dirty="0">
              <a:solidFill>
                <a:schemeClr val="bg2">
                  <a:lumMod val="50000"/>
                </a:schemeClr>
              </a:solidFill>
              <a:latin typeface="Trebuchet MS" panose="020B0603020202020204" pitchFamily="34" charset="0"/>
            </a:endParaRPr>
          </a:p>
          <a:p>
            <a:pPr algn="ctr"/>
            <a:endParaRPr lang="en-GB" sz="2400" dirty="0">
              <a:solidFill>
                <a:schemeClr val="bg2">
                  <a:lumMod val="50000"/>
                </a:schemeClr>
              </a:solidFill>
              <a:latin typeface="Trebuchet MS" panose="020B0603020202020204" pitchFamily="34" charset="0"/>
            </a:endParaRPr>
          </a:p>
        </p:txBody>
      </p:sp>
      <p:pic>
        <p:nvPicPr>
          <p:cNvPr id="4" name="Picture 3" descr="A picture containing cup, coffee, table, person&#10;&#10;Description automatically generated">
            <a:hlinkClick r:id="rId3"/>
            <a:extLst>
              <a:ext uri="{FF2B5EF4-FFF2-40B4-BE49-F238E27FC236}">
                <a16:creationId xmlns:a16="http://schemas.microsoft.com/office/drawing/2014/main" id="{B4D2056D-AF18-4B2E-84C4-056DCFA8827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57656" y="1704546"/>
            <a:ext cx="4780415" cy="3186943"/>
          </a:xfrm>
          <a:prstGeom prst="rect">
            <a:avLst/>
          </a:prstGeom>
        </p:spPr>
      </p:pic>
      <p:sp>
        <p:nvSpPr>
          <p:cNvPr id="5" name="TextBox 4">
            <a:extLst>
              <a:ext uri="{FF2B5EF4-FFF2-40B4-BE49-F238E27FC236}">
                <a16:creationId xmlns:a16="http://schemas.microsoft.com/office/drawing/2014/main" id="{83F6CE3D-9935-41A1-8961-47E68F440C97}"/>
              </a:ext>
            </a:extLst>
          </p:cNvPr>
          <p:cNvSpPr txBox="1"/>
          <p:nvPr/>
        </p:nvSpPr>
        <p:spPr>
          <a:xfrm>
            <a:off x="4252510" y="5199961"/>
            <a:ext cx="4285561" cy="307777"/>
          </a:xfrm>
          <a:prstGeom prst="rect">
            <a:avLst/>
          </a:prstGeom>
          <a:noFill/>
        </p:spPr>
        <p:txBody>
          <a:bodyPr wrap="square" rtlCol="0">
            <a:spAutoFit/>
          </a:bodyPr>
          <a:lstStyle/>
          <a:p>
            <a:pPr algn="r"/>
            <a:r>
              <a:rPr lang="en-US" sz="1400" i="1" dirty="0">
                <a:solidFill>
                  <a:schemeClr val="bg2"/>
                </a:solidFill>
                <a:latin typeface="+mj-lt"/>
              </a:rPr>
              <a:t>Image by </a:t>
            </a:r>
            <a:r>
              <a:rPr lang="en-US" sz="1400" i="1" dirty="0">
                <a:solidFill>
                  <a:schemeClr val="bg2"/>
                </a:solidFill>
                <a:latin typeface="+mj-lt"/>
                <a:hlinkClick r:id="rId5">
                  <a:extLst>
                    <a:ext uri="{A12FA001-AC4F-418D-AE19-62706E023703}">
                      <ahyp:hlinkClr xmlns:ahyp="http://schemas.microsoft.com/office/drawing/2018/hyperlinkcolor" val="tx"/>
                    </a:ext>
                  </a:extLst>
                </a:hlinkClick>
              </a:rPr>
              <a:t>MarieXMartin</a:t>
            </a:r>
            <a:r>
              <a:rPr lang="en-US" sz="1400" i="1" dirty="0">
                <a:solidFill>
                  <a:schemeClr val="bg2"/>
                </a:solidFill>
                <a:latin typeface="+mj-lt"/>
              </a:rPr>
              <a:t> from </a:t>
            </a:r>
            <a:r>
              <a:rPr lang="en-US" sz="1400" i="1" dirty="0">
                <a:solidFill>
                  <a:schemeClr val="bg2"/>
                </a:solidFill>
                <a:latin typeface="+mj-lt"/>
                <a:hlinkClick r:id="rId6">
                  <a:extLst>
                    <a:ext uri="{A12FA001-AC4F-418D-AE19-62706E023703}">
                      <ahyp:hlinkClr xmlns:ahyp="http://schemas.microsoft.com/office/drawing/2018/hyperlinkcolor" val="tx"/>
                    </a:ext>
                  </a:extLst>
                </a:hlinkClick>
              </a:rPr>
              <a:t>Pixabay</a:t>
            </a:r>
            <a:endParaRPr lang="en-GB" sz="1400" i="1" dirty="0">
              <a:solidFill>
                <a:schemeClr val="bg2"/>
              </a:solidFill>
              <a:latin typeface="+mj-lt"/>
            </a:endParaRPr>
          </a:p>
        </p:txBody>
      </p:sp>
    </p:spTree>
    <p:extLst>
      <p:ext uri="{BB962C8B-B14F-4D97-AF65-F5344CB8AC3E}">
        <p14:creationId xmlns:p14="http://schemas.microsoft.com/office/powerpoint/2010/main" val="309119477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txBox="1">
            <a:spLocks/>
          </p:cNvSpPr>
          <p:nvPr/>
        </p:nvSpPr>
        <p:spPr>
          <a:xfrm>
            <a:off x="468313" y="875017"/>
            <a:ext cx="6933773" cy="554037"/>
          </a:xfrm>
          <a:prstGeom prst="rect">
            <a:avLst/>
          </a:prstGeom>
        </p:spPr>
        <p:txBody>
          <a:bodyPr/>
          <a:lstStyle>
            <a:lvl1pPr algn="l" defTabSz="914400" rtl="0" eaLnBrk="1" latinLnBrk="0" hangingPunct="1">
              <a:spcBef>
                <a:spcPct val="0"/>
              </a:spcBef>
              <a:buNone/>
              <a:defRPr sz="2400" kern="1200">
                <a:solidFill>
                  <a:srgbClr val="414954"/>
                </a:solidFill>
                <a:latin typeface="Trebuchet MS" pitchFamily="34" charset="0"/>
                <a:ea typeface="+mj-ea"/>
                <a:cs typeface="+mj-cs"/>
              </a:defRPr>
            </a:lvl1pPr>
          </a:lstStyle>
          <a:p>
            <a:r>
              <a:rPr lang="en-US" altLang="en-US" sz="2800" dirty="0">
                <a:latin typeface="+mj-lt"/>
              </a:rPr>
              <a:t>Aims</a:t>
            </a:r>
          </a:p>
        </p:txBody>
      </p:sp>
      <p:sp>
        <p:nvSpPr>
          <p:cNvPr id="3" name="Content Placeholder 2"/>
          <p:cNvSpPr txBox="1">
            <a:spLocks/>
          </p:cNvSpPr>
          <p:nvPr/>
        </p:nvSpPr>
        <p:spPr>
          <a:xfrm>
            <a:off x="468313" y="1628775"/>
            <a:ext cx="8229600" cy="4525963"/>
          </a:xfrm>
          <a:prstGeom prst="rect">
            <a:avLst/>
          </a:prstGeom>
        </p:spPr>
        <p:txBody>
          <a:bodyPr/>
          <a:lstStyle>
            <a:lvl1pPr marL="342900" indent="-342900" algn="l" defTabSz="914400" rtl="0" eaLnBrk="1" latinLnBrk="0" hangingPunct="1">
              <a:spcBef>
                <a:spcPts val="0"/>
              </a:spcBef>
              <a:spcAft>
                <a:spcPts val="1400"/>
              </a:spcAft>
              <a:buClr>
                <a:srgbClr val="414954"/>
              </a:buClr>
              <a:buSzPct val="80000"/>
              <a:buFont typeface="Wingdings" pitchFamily="2" charset="2"/>
              <a:buChar char="¤"/>
              <a:defRPr sz="1400" kern="1200">
                <a:solidFill>
                  <a:srgbClr val="414954"/>
                </a:solidFill>
                <a:latin typeface="Trebuchet MS" pitchFamily="34" charset="0"/>
                <a:ea typeface="+mn-ea"/>
                <a:cs typeface="+mn-cs"/>
              </a:defRPr>
            </a:lvl1pPr>
            <a:lvl2pPr marL="742950" indent="-28575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2pPr>
            <a:lvl3pPr marL="11430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3pPr>
            <a:lvl4pPr marL="16002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4pPr>
            <a:lvl5pPr marL="2057400" indent="-228600" algn="l" defTabSz="914400" rtl="0" eaLnBrk="1" latinLnBrk="0" hangingPunct="1">
              <a:spcBef>
                <a:spcPts val="0"/>
              </a:spcBef>
              <a:spcAft>
                <a:spcPts val="1400"/>
              </a:spcAft>
              <a:buFont typeface="Arial" pitchFamily="34" charset="0"/>
              <a:buChar char="»"/>
              <a:defRPr sz="1400" kern="1200">
                <a:solidFill>
                  <a:srgbClr val="414954"/>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Tx/>
              <a:buNone/>
            </a:pPr>
            <a:r>
              <a:rPr lang="en-GB" altLang="en-US" sz="2000" dirty="0">
                <a:latin typeface="+mj-lt"/>
              </a:rPr>
              <a:t>In this session we will:</a:t>
            </a:r>
          </a:p>
          <a:p>
            <a:pPr marL="457200" indent="-457200">
              <a:buFont typeface="+mj-lt"/>
              <a:buAutoNum type="arabicPeriod"/>
              <a:defRPr/>
            </a:pPr>
            <a:r>
              <a:rPr lang="en-US" sz="2000" dirty="0"/>
              <a:t>Explore how social media is used by teenagers in Britain in 2020</a:t>
            </a:r>
          </a:p>
          <a:p>
            <a:pPr marL="457200" indent="-457200">
              <a:buFont typeface="+mj-lt"/>
              <a:buAutoNum type="arabicPeriod"/>
              <a:defRPr/>
            </a:pPr>
            <a:endParaRPr lang="en-US" sz="2000" dirty="0"/>
          </a:p>
          <a:p>
            <a:pPr marL="457200" indent="-457200">
              <a:buFont typeface="+mj-lt"/>
              <a:buAutoNum type="arabicPeriod"/>
              <a:defRPr/>
            </a:pPr>
            <a:r>
              <a:rPr lang="en-US" sz="2000" dirty="0"/>
              <a:t>Consider the positives and negatives of social media use</a:t>
            </a:r>
          </a:p>
          <a:p>
            <a:pPr marL="457200" indent="-457200">
              <a:buFont typeface="+mj-lt"/>
              <a:buAutoNum type="arabicPeriod"/>
              <a:defRPr/>
            </a:pPr>
            <a:endParaRPr lang="en-US" sz="2000" dirty="0"/>
          </a:p>
          <a:p>
            <a:pPr marL="457200" indent="-457200">
              <a:buFont typeface="+mj-lt"/>
              <a:buAutoNum type="arabicPeriod"/>
              <a:defRPr/>
            </a:pPr>
            <a:r>
              <a:rPr lang="en-US" sz="2000" dirty="0"/>
              <a:t>Generate your own recommended guidelines for good use of social media</a:t>
            </a:r>
          </a:p>
          <a:p>
            <a:pPr>
              <a:buFontTx/>
              <a:buNone/>
            </a:pPr>
            <a:endParaRPr lang="en-GB" altLang="en-US" sz="2000" b="1" dirty="0">
              <a:latin typeface="+mj-lt"/>
            </a:endParaRPr>
          </a:p>
        </p:txBody>
      </p:sp>
    </p:spTree>
    <p:extLst>
      <p:ext uri="{BB962C8B-B14F-4D97-AF65-F5344CB8AC3E}">
        <p14:creationId xmlns:p14="http://schemas.microsoft.com/office/powerpoint/2010/main" val="1447865792"/>
      </p:ext>
    </p:extLst>
  </p:cSld>
  <p:clrMapOvr>
    <a:overrideClrMapping bg1="lt1" tx1="dk1" bg2="lt2" tx2="dk2" accent1="accent1" accent2="accent2" accent3="accent3" accent4="accent4" accent5="accent5" accent6="accent6" hlink="hlink" folHlink="folHlink"/>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9BA3D-B80C-433F-B8CE-599227A0A787}"/>
              </a:ext>
            </a:extLst>
          </p:cNvPr>
          <p:cNvSpPr>
            <a:spLocks noGrp="1"/>
          </p:cNvSpPr>
          <p:nvPr>
            <p:ph type="title"/>
          </p:nvPr>
        </p:nvSpPr>
        <p:spPr/>
        <p:txBody>
          <a:bodyPr/>
          <a:lstStyle/>
          <a:p>
            <a:r>
              <a:rPr lang="en-GB" dirty="0"/>
              <a:t>Part 1: teenagers and social media</a:t>
            </a:r>
          </a:p>
        </p:txBody>
      </p:sp>
      <p:sp>
        <p:nvSpPr>
          <p:cNvPr id="3" name="Content Placeholder 2">
            <a:extLst>
              <a:ext uri="{FF2B5EF4-FFF2-40B4-BE49-F238E27FC236}">
                <a16:creationId xmlns:a16="http://schemas.microsoft.com/office/drawing/2014/main" id="{4788CA3F-3177-4FD0-9394-0709C3C87164}"/>
              </a:ext>
            </a:extLst>
          </p:cNvPr>
          <p:cNvSpPr>
            <a:spLocks noGrp="1"/>
          </p:cNvSpPr>
          <p:nvPr>
            <p:ph idx="1"/>
          </p:nvPr>
        </p:nvSpPr>
        <p:spPr>
          <a:xfrm>
            <a:off x="756000" y="1671428"/>
            <a:ext cx="3816000" cy="4049653"/>
          </a:xfrm>
        </p:spPr>
        <p:txBody>
          <a:bodyPr/>
          <a:lstStyle/>
          <a:p>
            <a:pPr marL="0" indent="0">
              <a:buNone/>
            </a:pPr>
            <a:r>
              <a:rPr lang="en-US" sz="2000" b="1" dirty="0"/>
              <a:t>Questions to get started</a:t>
            </a:r>
          </a:p>
          <a:p>
            <a:r>
              <a:rPr lang="en-US" sz="2000" dirty="0">
                <a:solidFill>
                  <a:srgbClr val="FF0000"/>
                </a:solidFill>
              </a:rPr>
              <a:t>What social media do you use and how do you use it?</a:t>
            </a:r>
          </a:p>
          <a:p>
            <a:r>
              <a:rPr lang="en-US" sz="2000" dirty="0">
                <a:solidFill>
                  <a:srgbClr val="FF0000"/>
                </a:solidFill>
              </a:rPr>
              <a:t>How MUCH do you use social media each day? (be honest!)</a:t>
            </a:r>
            <a:br>
              <a:rPr lang="en-US" dirty="0">
                <a:solidFill>
                  <a:srgbClr val="FF0000"/>
                </a:solidFill>
              </a:rPr>
            </a:br>
            <a:br>
              <a:rPr lang="en-US" dirty="0">
                <a:solidFill>
                  <a:srgbClr val="FF0000"/>
                </a:solidFill>
              </a:rPr>
            </a:br>
            <a:endParaRPr lang="en-GB" dirty="0"/>
          </a:p>
        </p:txBody>
      </p:sp>
      <p:pic>
        <p:nvPicPr>
          <p:cNvPr id="7" name="Picture 6" descr="A hand holding a cellphone&#10;&#10;Description automatically generated">
            <a:extLst>
              <a:ext uri="{FF2B5EF4-FFF2-40B4-BE49-F238E27FC236}">
                <a16:creationId xmlns:a16="http://schemas.microsoft.com/office/drawing/2014/main" id="{31B61275-86CF-4D56-B81B-D1BE654575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43182" y="1671428"/>
            <a:ext cx="2906517" cy="3341320"/>
          </a:xfrm>
          <a:prstGeom prst="rect">
            <a:avLst/>
          </a:prstGeom>
        </p:spPr>
      </p:pic>
      <p:sp>
        <p:nvSpPr>
          <p:cNvPr id="8" name="TextBox 7">
            <a:extLst>
              <a:ext uri="{FF2B5EF4-FFF2-40B4-BE49-F238E27FC236}">
                <a16:creationId xmlns:a16="http://schemas.microsoft.com/office/drawing/2014/main" id="{8670E91E-BB14-4F5D-8A8A-BF2CA8952140}"/>
              </a:ext>
            </a:extLst>
          </p:cNvPr>
          <p:cNvSpPr txBox="1"/>
          <p:nvPr/>
        </p:nvSpPr>
        <p:spPr>
          <a:xfrm>
            <a:off x="5243182" y="5012748"/>
            <a:ext cx="2906518" cy="584775"/>
          </a:xfrm>
          <a:prstGeom prst="rect">
            <a:avLst/>
          </a:prstGeom>
          <a:noFill/>
        </p:spPr>
        <p:txBody>
          <a:bodyPr wrap="square" rtlCol="0">
            <a:spAutoFit/>
          </a:bodyPr>
          <a:lstStyle/>
          <a:p>
            <a:pPr algn="r"/>
            <a:r>
              <a:rPr lang="en-GB" sz="1400" i="1" dirty="0">
                <a:solidFill>
                  <a:schemeClr val="bg2"/>
                </a:solidFill>
                <a:latin typeface="+mj-lt"/>
              </a:rPr>
              <a:t>Image by </a:t>
            </a:r>
            <a:r>
              <a:rPr lang="en-GB" sz="1400" i="1" dirty="0">
                <a:solidFill>
                  <a:schemeClr val="bg2"/>
                </a:solidFill>
                <a:latin typeface="+mj-lt"/>
                <a:hlinkClick r:id="rId3">
                  <a:extLst>
                    <a:ext uri="{A12FA001-AC4F-418D-AE19-62706E023703}">
                      <ahyp:hlinkClr xmlns:ahyp="http://schemas.microsoft.com/office/drawing/2018/hyperlinkcolor" val="tx"/>
                    </a:ext>
                  </a:extLst>
                </a:hlinkClick>
              </a:rPr>
              <a:t>Jan Vašek</a:t>
            </a:r>
            <a:r>
              <a:rPr lang="en-GB" sz="1400" i="1" dirty="0">
                <a:solidFill>
                  <a:schemeClr val="bg2"/>
                </a:solidFill>
                <a:latin typeface="+mj-lt"/>
              </a:rPr>
              <a:t> from </a:t>
            </a:r>
            <a:r>
              <a:rPr lang="en-GB" sz="1400" i="1" dirty="0">
                <a:solidFill>
                  <a:schemeClr val="bg2"/>
                </a:solidFill>
                <a:latin typeface="+mj-lt"/>
                <a:hlinkClick r:id="rId4">
                  <a:extLst>
                    <a:ext uri="{A12FA001-AC4F-418D-AE19-62706E023703}">
                      <ahyp:hlinkClr xmlns:ahyp="http://schemas.microsoft.com/office/drawing/2018/hyperlinkcolor" val="tx"/>
                    </a:ext>
                  </a:extLst>
                </a:hlinkClick>
              </a:rPr>
              <a:t>Pixabay</a:t>
            </a:r>
            <a:endParaRPr lang="en-GB" sz="1400" i="1" dirty="0">
              <a:solidFill>
                <a:schemeClr val="bg2"/>
              </a:solidFill>
              <a:latin typeface="+mj-lt"/>
            </a:endParaRPr>
          </a:p>
          <a:p>
            <a:endParaRPr lang="en-GB" dirty="0"/>
          </a:p>
        </p:txBody>
      </p:sp>
    </p:spTree>
    <p:extLst>
      <p:ext uri="{BB962C8B-B14F-4D97-AF65-F5344CB8AC3E}">
        <p14:creationId xmlns:p14="http://schemas.microsoft.com/office/powerpoint/2010/main" val="3932757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800" y="292920"/>
            <a:ext cx="6940200" cy="1309080"/>
          </a:xfrm>
        </p:spPr>
        <p:txBody>
          <a:bodyPr>
            <a:normAutofit/>
          </a:bodyPr>
          <a:lstStyle/>
          <a:p>
            <a:r>
              <a:rPr lang="en-GB" dirty="0"/>
              <a:t>Here is one national picture of social media use.</a:t>
            </a:r>
            <a:br>
              <a:rPr lang="en-GB" dirty="0"/>
            </a:br>
            <a:r>
              <a:rPr lang="en-GB" dirty="0">
                <a:solidFill>
                  <a:srgbClr val="FF0000"/>
                </a:solidFill>
              </a:rPr>
              <a:t>Does this match the picture in your class?  </a:t>
            </a:r>
          </a:p>
        </p:txBody>
      </p:sp>
      <p:pic>
        <p:nvPicPr>
          <p:cNvPr id="4" name="Picture 3"/>
          <p:cNvPicPr>
            <a:picLocks noChangeAspect="1"/>
          </p:cNvPicPr>
          <p:nvPr/>
        </p:nvPicPr>
        <p:blipFill>
          <a:blip r:embed="rId2"/>
          <a:stretch>
            <a:fillRect/>
          </a:stretch>
        </p:blipFill>
        <p:spPr>
          <a:xfrm>
            <a:off x="2526982" y="1730106"/>
            <a:ext cx="4010978" cy="4269751"/>
          </a:xfrm>
          <a:prstGeom prst="rect">
            <a:avLst/>
          </a:prstGeom>
        </p:spPr>
      </p:pic>
      <p:sp>
        <p:nvSpPr>
          <p:cNvPr id="5" name="TextBox 4"/>
          <p:cNvSpPr txBox="1"/>
          <p:nvPr/>
        </p:nvSpPr>
        <p:spPr>
          <a:xfrm>
            <a:off x="6174828" y="5694578"/>
            <a:ext cx="2792752" cy="369332"/>
          </a:xfrm>
          <a:prstGeom prst="rect">
            <a:avLst/>
          </a:prstGeom>
          <a:noFill/>
        </p:spPr>
        <p:txBody>
          <a:bodyPr wrap="none" rtlCol="0">
            <a:spAutoFit/>
          </a:bodyPr>
          <a:lstStyle/>
          <a:p>
            <a:r>
              <a:rPr lang="en-GB" dirty="0">
                <a:solidFill>
                  <a:schemeClr val="bg2"/>
                </a:solidFill>
              </a:rPr>
              <a:t>Published by </a:t>
            </a:r>
            <a:r>
              <a:rPr lang="en-GB" dirty="0">
                <a:solidFill>
                  <a:schemeClr val="bg2"/>
                </a:solidFill>
                <a:hlinkClick r:id="rId3"/>
              </a:rPr>
              <a:t>statista.com</a:t>
            </a:r>
            <a:endParaRPr lang="en-GB" dirty="0">
              <a:solidFill>
                <a:schemeClr val="bg2"/>
              </a:solidFill>
            </a:endParaRPr>
          </a:p>
        </p:txBody>
      </p:sp>
    </p:spTree>
    <p:extLst>
      <p:ext uri="{BB962C8B-B14F-4D97-AF65-F5344CB8AC3E}">
        <p14:creationId xmlns:p14="http://schemas.microsoft.com/office/powerpoint/2010/main" val="53920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530" y="661372"/>
            <a:ext cx="7129950" cy="1432560"/>
          </a:xfrm>
        </p:spPr>
        <p:txBody>
          <a:bodyPr>
            <a:normAutofit fontScale="90000"/>
          </a:bodyPr>
          <a:lstStyle/>
          <a:p>
            <a:r>
              <a:rPr lang="en-GB" dirty="0"/>
              <a:t>This is a graph from a survey of young people in the UK conducted for an article in </a:t>
            </a:r>
            <a:r>
              <a:rPr lang="en-GB" dirty="0">
                <a:hlinkClick r:id="rId2"/>
              </a:rPr>
              <a:t>The Guardian</a:t>
            </a:r>
            <a:r>
              <a:rPr lang="en-GB" dirty="0"/>
              <a:t> published in February 2019.</a:t>
            </a:r>
            <a:br>
              <a:rPr lang="en-GB" dirty="0"/>
            </a:br>
            <a:br>
              <a:rPr lang="en-GB" dirty="0"/>
            </a:br>
            <a:r>
              <a:rPr lang="en-GB" dirty="0">
                <a:solidFill>
                  <a:srgbClr val="FF0000"/>
                </a:solidFill>
              </a:rPr>
              <a:t>Does this match the amount of time people in your class spend on social media on average?</a:t>
            </a:r>
          </a:p>
        </p:txBody>
      </p:sp>
      <p:pic>
        <p:nvPicPr>
          <p:cNvPr id="4" name="Content Placeholder 3"/>
          <p:cNvPicPr>
            <a:picLocks noGrp="1" noChangeAspect="1"/>
          </p:cNvPicPr>
          <p:nvPr>
            <p:ph idx="1"/>
          </p:nvPr>
        </p:nvPicPr>
        <p:blipFill>
          <a:blip r:embed="rId3"/>
          <a:stretch>
            <a:fillRect/>
          </a:stretch>
        </p:blipFill>
        <p:spPr>
          <a:xfrm>
            <a:off x="520530" y="2401729"/>
            <a:ext cx="8471070" cy="2225236"/>
          </a:xfrm>
          <a:prstGeom prst="rect">
            <a:avLst/>
          </a:prstGeom>
        </p:spPr>
      </p:pic>
      <p:sp>
        <p:nvSpPr>
          <p:cNvPr id="6" name="TextBox 5"/>
          <p:cNvSpPr txBox="1"/>
          <p:nvPr/>
        </p:nvSpPr>
        <p:spPr>
          <a:xfrm>
            <a:off x="335280" y="5242560"/>
            <a:ext cx="8511614" cy="646331"/>
          </a:xfrm>
          <a:prstGeom prst="rect">
            <a:avLst/>
          </a:prstGeom>
          <a:noFill/>
        </p:spPr>
        <p:txBody>
          <a:bodyPr wrap="square" rtlCol="0">
            <a:spAutoFit/>
          </a:bodyPr>
          <a:lstStyle/>
          <a:p>
            <a:r>
              <a:rPr lang="en-GB" dirty="0">
                <a:solidFill>
                  <a:srgbClr val="FF0000"/>
                </a:solidFill>
              </a:rPr>
              <a:t>Since this survey we have had Covid-19 and lockdowns.  How do you think that will have affected the amount of time spent on social media shown by this graph?</a:t>
            </a:r>
          </a:p>
        </p:txBody>
      </p:sp>
    </p:spTree>
    <p:extLst>
      <p:ext uri="{BB962C8B-B14F-4D97-AF65-F5344CB8AC3E}">
        <p14:creationId xmlns:p14="http://schemas.microsoft.com/office/powerpoint/2010/main" val="267564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493033"/>
            <a:ext cx="7025640" cy="925269"/>
          </a:xfrm>
        </p:spPr>
        <p:txBody>
          <a:bodyPr>
            <a:normAutofit/>
          </a:bodyPr>
          <a:lstStyle/>
          <a:p>
            <a:r>
              <a:rPr lang="en-GB" dirty="0"/>
              <a:t>Part 2: Positives and negatives of social media use</a:t>
            </a:r>
          </a:p>
        </p:txBody>
      </p:sp>
      <p:sp>
        <p:nvSpPr>
          <p:cNvPr id="3" name="Content Placeholder 2"/>
          <p:cNvSpPr>
            <a:spLocks noGrp="1"/>
          </p:cNvSpPr>
          <p:nvPr>
            <p:ph idx="1"/>
          </p:nvPr>
        </p:nvSpPr>
        <p:spPr>
          <a:xfrm>
            <a:off x="756000" y="1602000"/>
            <a:ext cx="7848448" cy="4631160"/>
          </a:xfrm>
        </p:spPr>
        <p:txBody>
          <a:bodyPr>
            <a:normAutofit fontScale="92500" lnSpcReduction="10000"/>
          </a:bodyPr>
          <a:lstStyle/>
          <a:p>
            <a:pPr marL="0" indent="0">
              <a:buNone/>
            </a:pPr>
            <a:r>
              <a:rPr lang="en-GB" sz="2200" dirty="0"/>
              <a:t>As you have just discussed teenagers in Britain use social media a lot!  </a:t>
            </a:r>
          </a:p>
          <a:p>
            <a:pPr marL="0" indent="0">
              <a:buNone/>
            </a:pPr>
            <a:r>
              <a:rPr lang="en-GB" sz="2200" dirty="0">
                <a:solidFill>
                  <a:srgbClr val="FF0000"/>
                </a:solidFill>
              </a:rPr>
              <a:t>What do you think are the positives and negatives of social media?  </a:t>
            </a:r>
          </a:p>
          <a:p>
            <a:pPr marL="0" indent="0">
              <a:buNone/>
            </a:pPr>
            <a:endParaRPr lang="en-GB" sz="2200" dirty="0"/>
          </a:p>
          <a:p>
            <a:pPr marL="0" indent="0">
              <a:buNone/>
            </a:pPr>
            <a:r>
              <a:rPr lang="en-GB" sz="2200" b="1" dirty="0"/>
              <a:t>Get into groups of three or four and put together a list of positives and a list of negatives.</a:t>
            </a:r>
          </a:p>
          <a:p>
            <a:pPr marL="0" indent="0">
              <a:buNone/>
            </a:pPr>
            <a:endParaRPr lang="en-GB" sz="2200" dirty="0"/>
          </a:p>
          <a:p>
            <a:pPr marL="0" indent="0">
              <a:buNone/>
            </a:pPr>
            <a:r>
              <a:rPr lang="en-GB" sz="2200" dirty="0"/>
              <a:t>Once you have done that and before we have any more discussion take a vote.  </a:t>
            </a:r>
          </a:p>
          <a:p>
            <a:pPr marL="0" indent="0">
              <a:buNone/>
            </a:pPr>
            <a:r>
              <a:rPr lang="en-GB" sz="2200" dirty="0">
                <a:solidFill>
                  <a:srgbClr val="FF0000"/>
                </a:solidFill>
              </a:rPr>
              <a:t>How many think that social media is broadly positive for teenagers?  How many think it is broadly negative for teenagers?</a:t>
            </a:r>
          </a:p>
          <a:p>
            <a:pPr marL="0" indent="0">
              <a:buNone/>
            </a:pPr>
            <a:endParaRPr lang="en-GB" dirty="0"/>
          </a:p>
          <a:p>
            <a:pPr marL="0" indent="0">
              <a:buNone/>
            </a:pPr>
            <a:endParaRPr lang="en-GB" dirty="0"/>
          </a:p>
        </p:txBody>
      </p:sp>
      <p:sp>
        <p:nvSpPr>
          <p:cNvPr id="4" name="Rectangle 3"/>
          <p:cNvSpPr/>
          <p:nvPr/>
        </p:nvSpPr>
        <p:spPr>
          <a:xfrm>
            <a:off x="1356360" y="955668"/>
            <a:ext cx="4572000" cy="646331"/>
          </a:xfrm>
          <a:prstGeom prst="rect">
            <a:avLst/>
          </a:prstGeom>
        </p:spPr>
        <p:txBody>
          <a:bodyPr>
            <a:spAutoFit/>
          </a:bodyPr>
          <a:lstStyle/>
          <a:p>
            <a:r>
              <a:rPr lang="en-US" dirty="0"/>
              <a:t>Part 1: Young People and social media use</a:t>
            </a:r>
            <a:br>
              <a:rPr lang="en-US" dirty="0"/>
            </a:br>
            <a:endParaRPr lang="en-GB" dirty="0"/>
          </a:p>
        </p:txBody>
      </p:sp>
    </p:spTree>
    <p:extLst>
      <p:ext uri="{BB962C8B-B14F-4D97-AF65-F5344CB8AC3E}">
        <p14:creationId xmlns:p14="http://schemas.microsoft.com/office/powerpoint/2010/main" val="1788994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88" y="253387"/>
            <a:ext cx="8067960" cy="1075080"/>
          </a:xfrm>
        </p:spPr>
        <p:txBody>
          <a:bodyPr>
            <a:normAutofit/>
          </a:bodyPr>
          <a:lstStyle/>
          <a:p>
            <a:r>
              <a:rPr lang="en-GB" sz="3200" dirty="0"/>
              <a:t>Some negatives of social media</a:t>
            </a:r>
          </a:p>
        </p:txBody>
      </p:sp>
      <p:sp>
        <p:nvSpPr>
          <p:cNvPr id="3" name="Content Placeholder 2"/>
          <p:cNvSpPr>
            <a:spLocks noGrp="1"/>
          </p:cNvSpPr>
          <p:nvPr>
            <p:ph idx="1"/>
          </p:nvPr>
        </p:nvSpPr>
        <p:spPr>
          <a:xfrm>
            <a:off x="396240" y="1421176"/>
            <a:ext cx="8208208" cy="7067504"/>
          </a:xfrm>
        </p:spPr>
        <p:txBody>
          <a:bodyPr>
            <a:normAutofit/>
          </a:bodyPr>
          <a:lstStyle/>
          <a:p>
            <a:pPr marL="0" indent="0">
              <a:buNone/>
            </a:pPr>
            <a:r>
              <a:rPr lang="en-GB" sz="2000" dirty="0"/>
              <a:t>It is likely that school and your parents have focussed more on the dangers and negatives of social media than its positives!  </a:t>
            </a:r>
            <a:r>
              <a:rPr lang="en-GB" sz="2000" dirty="0">
                <a:solidFill>
                  <a:srgbClr val="FF0000"/>
                </a:solidFill>
              </a:rPr>
              <a:t>Which of these below were on your list?</a:t>
            </a:r>
            <a:endParaRPr lang="en-GB" sz="1600" dirty="0">
              <a:solidFill>
                <a:srgbClr val="FF0000"/>
              </a:solidFill>
            </a:endParaRPr>
          </a:p>
          <a:p>
            <a:pPr>
              <a:buAutoNum type="arabicPeriod"/>
            </a:pPr>
            <a:r>
              <a:rPr lang="en-GB" sz="2000" dirty="0"/>
              <a:t>Studies have shown that because people generally put idealised pictures and descriptions of themselves and their lives on social media it can lead to people suffering </a:t>
            </a:r>
            <a:r>
              <a:rPr lang="en-GB" sz="2000" b="1" u="sng" dirty="0"/>
              <a:t>low self-esteem</a:t>
            </a:r>
            <a:r>
              <a:rPr lang="en-GB" sz="2000" b="1" dirty="0"/>
              <a:t> </a:t>
            </a:r>
            <a:r>
              <a:rPr lang="en-GB" sz="2000" dirty="0"/>
              <a:t>or other mental health issues </a:t>
            </a:r>
            <a:r>
              <a:rPr lang="en-GB" sz="2000" dirty="0">
                <a:hlinkClick r:id="rId2"/>
              </a:rPr>
              <a:t>comparing themselves to these ideals</a:t>
            </a:r>
            <a:r>
              <a:rPr lang="en-GB" sz="2000" dirty="0"/>
              <a:t>.</a:t>
            </a:r>
          </a:p>
          <a:p>
            <a:pPr>
              <a:buAutoNum type="arabicPeriod"/>
            </a:pPr>
            <a:endParaRPr lang="en-GB" sz="2000" dirty="0"/>
          </a:p>
          <a:p>
            <a:pPr>
              <a:buAutoNum type="arabicPeriod"/>
            </a:pPr>
            <a:r>
              <a:rPr lang="en-GB" sz="2000" dirty="0"/>
              <a:t>In addition social media can also often be used to deliberately  make other people feel bad with </a:t>
            </a:r>
            <a:r>
              <a:rPr lang="en-GB" sz="2000" b="1" u="sng" dirty="0"/>
              <a:t>online bullying</a:t>
            </a:r>
            <a:r>
              <a:rPr lang="en-GB" sz="2000" dirty="0"/>
              <a:t>.  It is widely recognised that </a:t>
            </a:r>
            <a:r>
              <a:rPr lang="en-GB" sz="2000" dirty="0">
                <a:hlinkClick r:id="rId3"/>
              </a:rPr>
              <a:t>people are much more willing to be unpleasant to each other when anonymous behind a computer screen.</a:t>
            </a:r>
            <a:endParaRPr lang="en-GB" sz="2000" dirty="0"/>
          </a:p>
          <a:p>
            <a:pPr marL="0" indent="0">
              <a:buNone/>
            </a:pPr>
            <a:endParaRPr lang="en-GB" dirty="0"/>
          </a:p>
        </p:txBody>
      </p:sp>
    </p:spTree>
    <p:extLst>
      <p:ext uri="{BB962C8B-B14F-4D97-AF65-F5344CB8AC3E}">
        <p14:creationId xmlns:p14="http://schemas.microsoft.com/office/powerpoint/2010/main" val="3319326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indent="-457200">
              <a:buFont typeface="+mj-lt"/>
              <a:buAutoNum type="arabicPeriod" startAt="3"/>
            </a:pPr>
            <a:r>
              <a:rPr lang="en-GB" sz="2000" dirty="0"/>
              <a:t>Social media can also give you a distorted view of the world.  The programmers behind social media want you to click on their pages as often as possible as this means more advertisers pay to advertise with them. Extreme and shocking stories encourage people to look at them meaning that the ‘news’ through social media becomes </a:t>
            </a:r>
            <a:r>
              <a:rPr lang="en-GB" sz="2000" dirty="0">
                <a:hlinkClick r:id="rId2">
                  <a:extLst>
                    <a:ext uri="{A12FA001-AC4F-418D-AE19-62706E023703}">
                      <ahyp:hlinkClr xmlns:ahyp="http://schemas.microsoft.com/office/drawing/2018/hyperlinkcolor" val="tx"/>
                    </a:ext>
                  </a:extLst>
                </a:hlinkClick>
              </a:rPr>
              <a:t>ever more extreme.</a:t>
            </a:r>
            <a:endParaRPr lang="en-GB" sz="2000" dirty="0"/>
          </a:p>
          <a:p>
            <a:pPr>
              <a:buFont typeface="Wingdings" pitchFamily="2" charset="2"/>
              <a:buAutoNum type="arabicPeriod" startAt="3"/>
            </a:pPr>
            <a:r>
              <a:rPr lang="en-GB" sz="2000" dirty="0"/>
              <a:t>Social media can be very addictive and not only affect sleep but even </a:t>
            </a:r>
            <a:r>
              <a:rPr lang="en-GB" sz="2000" dirty="0">
                <a:hlinkClick r:id="rId3"/>
              </a:rPr>
              <a:t>change the brains of social media users. </a:t>
            </a:r>
            <a:endParaRPr lang="en-GB" sz="2000" dirty="0"/>
          </a:p>
          <a:p>
            <a:endParaRPr lang="en-GB" dirty="0"/>
          </a:p>
        </p:txBody>
      </p:sp>
    </p:spTree>
    <p:extLst>
      <p:ext uri="{BB962C8B-B14F-4D97-AF65-F5344CB8AC3E}">
        <p14:creationId xmlns:p14="http://schemas.microsoft.com/office/powerpoint/2010/main" val="1934128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960" y="441720"/>
            <a:ext cx="6192000" cy="579600"/>
          </a:xfrm>
        </p:spPr>
        <p:txBody>
          <a:bodyPr>
            <a:normAutofit/>
          </a:bodyPr>
          <a:lstStyle/>
          <a:p>
            <a:r>
              <a:rPr lang="en-GB" sz="3200" dirty="0"/>
              <a:t>Some positives of social media</a:t>
            </a:r>
          </a:p>
        </p:txBody>
      </p:sp>
      <p:sp>
        <p:nvSpPr>
          <p:cNvPr id="3" name="Content Placeholder 2"/>
          <p:cNvSpPr>
            <a:spLocks noGrp="1"/>
          </p:cNvSpPr>
          <p:nvPr>
            <p:ph idx="1"/>
          </p:nvPr>
        </p:nvSpPr>
        <p:spPr>
          <a:xfrm>
            <a:off x="513078" y="1487277"/>
            <a:ext cx="7980927" cy="4428782"/>
          </a:xfrm>
        </p:spPr>
        <p:txBody>
          <a:bodyPr>
            <a:normAutofit/>
          </a:bodyPr>
          <a:lstStyle/>
          <a:p>
            <a:r>
              <a:rPr lang="en-GB" sz="2000" dirty="0"/>
              <a:t>While social media can cause problems, there are some great benefits as well. </a:t>
            </a:r>
            <a:r>
              <a:rPr lang="en-GB" sz="2000" dirty="0">
                <a:solidFill>
                  <a:srgbClr val="FF0000"/>
                </a:solidFill>
              </a:rPr>
              <a:t>Which of these were on your list?</a:t>
            </a:r>
          </a:p>
          <a:p>
            <a:pPr marL="0" indent="0">
              <a:buNone/>
            </a:pPr>
            <a:endParaRPr lang="en-GB" sz="2000" dirty="0"/>
          </a:p>
          <a:p>
            <a:pPr marL="457200" indent="-457200">
              <a:buAutoNum type="arabicPeriod"/>
            </a:pPr>
            <a:r>
              <a:rPr lang="en-GB" sz="2000" dirty="0"/>
              <a:t>Most obviously social media does allow contact with friends and family wherever they are, and </a:t>
            </a:r>
            <a:r>
              <a:rPr lang="en-GB" sz="2000" dirty="0">
                <a:hlinkClick r:id="rId2"/>
              </a:rPr>
              <a:t>even in lockdown</a:t>
            </a:r>
            <a:r>
              <a:rPr lang="en-GB" sz="2000" dirty="0"/>
              <a:t>.</a:t>
            </a:r>
          </a:p>
          <a:p>
            <a:pPr marL="457200" indent="-457200">
              <a:buAutoNum type="arabicPeriod"/>
            </a:pPr>
            <a:endParaRPr lang="en-GB" sz="2000" dirty="0"/>
          </a:p>
          <a:p>
            <a:pPr marL="457200" indent="-457200">
              <a:buAutoNum type="arabicPeriod"/>
            </a:pPr>
            <a:r>
              <a:rPr lang="en-GB" sz="2000" dirty="0"/>
              <a:t>Social media can be a brilliant way to </a:t>
            </a:r>
            <a:r>
              <a:rPr lang="en-GB" sz="2000" dirty="0">
                <a:hlinkClick r:id="rId3"/>
              </a:rPr>
              <a:t>develop your creativity</a:t>
            </a:r>
            <a:r>
              <a:rPr lang="en-GB" sz="2000" dirty="0"/>
              <a:t>.</a:t>
            </a:r>
          </a:p>
          <a:p>
            <a:pPr marL="457200" indent="-457200">
              <a:buAutoNum type="arabicPeriod"/>
            </a:pPr>
            <a:endParaRPr lang="en-GB" sz="2000" dirty="0"/>
          </a:p>
          <a:p>
            <a:pPr marL="457200" indent="-457200">
              <a:buAutoNum type="arabicPeriod"/>
            </a:pPr>
            <a:r>
              <a:rPr lang="en-GB" sz="2000" dirty="0"/>
              <a:t>It has also been found to be very positive for mental health in many cases as shown in this recent </a:t>
            </a:r>
            <a:r>
              <a:rPr lang="en-GB" sz="2000" dirty="0">
                <a:hlinkClick r:id="rId4"/>
              </a:rPr>
              <a:t>Harvard study</a:t>
            </a:r>
            <a:r>
              <a:rPr lang="en-GB" sz="2000" dirty="0"/>
              <a:t>.</a:t>
            </a:r>
          </a:p>
          <a:p>
            <a:endParaRPr lang="en-GB" dirty="0"/>
          </a:p>
          <a:p>
            <a:pPr marL="0" indent="0">
              <a:buNone/>
            </a:pPr>
            <a:endParaRPr lang="en-GB" sz="2000" dirty="0"/>
          </a:p>
        </p:txBody>
      </p:sp>
    </p:spTree>
    <p:extLst>
      <p:ext uri="{BB962C8B-B14F-4D97-AF65-F5344CB8AC3E}">
        <p14:creationId xmlns:p14="http://schemas.microsoft.com/office/powerpoint/2010/main" val="1866069301"/>
      </p:ext>
    </p:extLst>
  </p:cSld>
  <p:clrMapOvr>
    <a:masterClrMapping/>
  </p:clrMapOvr>
</p:sld>
</file>

<file path=ppt/theme/theme1.xml><?xml version="1.0" encoding="utf-8"?>
<a:theme xmlns:a="http://schemas.openxmlformats.org/drawingml/2006/main" name="Default">
  <a:themeElements>
    <a:clrScheme name="Optimus presentation">
      <a:dk1>
        <a:srgbClr val="FFFFFF"/>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399DDC"/>
      </a:hlink>
      <a:folHlink>
        <a:srgbClr val="FF00FF"/>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365C0"/>
          </a:solidFill>
          <a:prstDash val="solid"/>
          <a:bevel/>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365C0"/>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FFFFFF"/>
            </a:solidFill>
            <a:effectLst/>
            <a:uFill>
              <a:solidFill>
                <a:srgbClr val="007CA4"/>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Custom Design">
  <a:themeElements>
    <a:clrScheme name="Optimus presentation">
      <a:dk1>
        <a:srgbClr val="FFFFFF"/>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399DDC"/>
      </a:hlink>
      <a:folHlink>
        <a:srgbClr val="FF00F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ptimus presentation">
    <a:dk1>
      <a:srgbClr val="FFFFFF"/>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399DDC"/>
    </a:hlink>
    <a:folHlink>
      <a:srgbClr val="FF00FF"/>
    </a:folHlink>
  </a:clrScheme>
</a:themeOverride>
</file>

<file path=ppt/theme/themeOverride2.xml><?xml version="1.0" encoding="utf-8"?>
<a:themeOverride xmlns:a="http://schemas.openxmlformats.org/drawingml/2006/main">
  <a:clrScheme name="Optimus presentation">
    <a:dk1>
      <a:srgbClr val="FFFFFF"/>
    </a:dk1>
    <a:lt1>
      <a:srgbClr val="FFFFFF"/>
    </a:lt1>
    <a:dk2>
      <a:srgbClr val="A7A7A7"/>
    </a:dk2>
    <a:lt2>
      <a:srgbClr val="535353"/>
    </a:lt2>
    <a:accent1>
      <a:srgbClr val="0365C0"/>
    </a:accent1>
    <a:accent2>
      <a:srgbClr val="00882B"/>
    </a:accent2>
    <a:accent3>
      <a:srgbClr val="8F8F8F"/>
    </a:accent3>
    <a:accent4>
      <a:srgbClr val="006A8C"/>
    </a:accent4>
    <a:accent5>
      <a:srgbClr val="AAB7DA"/>
    </a:accent5>
    <a:accent6>
      <a:srgbClr val="007B27"/>
    </a:accent6>
    <a:hlink>
      <a:srgbClr val="399DDC"/>
    </a:hlink>
    <a:folHlink>
      <a:srgbClr val="FF00F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EBF32AEF6EAB42BD1E941F5EC15CD6" ma:contentTypeVersion="16" ma:contentTypeDescription="Create a new document." ma:contentTypeScope="" ma:versionID="da842ae5cf7fe55ed97cb871067047f9">
  <xsd:schema xmlns:xsd="http://www.w3.org/2001/XMLSchema" xmlns:xs="http://www.w3.org/2001/XMLSchema" xmlns:p="http://schemas.microsoft.com/office/2006/metadata/properties" xmlns:ns2="73b0a356-9077-46ff-b0c1-ea98d3fe00ba" xmlns:ns3="640681f1-d903-4645-9b7c-2a393f75da2f" xmlns:ns4="62c02735-71fc-45db-9607-8dc6bd0a46fa" targetNamespace="http://schemas.microsoft.com/office/2006/metadata/properties" ma:root="true" ma:fieldsID="08c96eb89fbf067e88ee29c3b013efd0" ns2:_="" ns3:_="" ns4:_="">
    <xsd:import namespace="73b0a356-9077-46ff-b0c1-ea98d3fe00ba"/>
    <xsd:import namespace="640681f1-d903-4645-9b7c-2a393f75da2f"/>
    <xsd:import namespace="62c02735-71fc-45db-9607-8dc6bd0a46fa"/>
    <xsd:element name="properties">
      <xsd:complexType>
        <xsd:sequence>
          <xsd:element name="documentManagement">
            <xsd:complexType>
              <xsd:all>
                <xsd:element ref="ns2:Old_x0020_Folder" minOccurs="0"/>
                <xsd:element ref="ns2:Old_x0020_Sub_x0020_Folder" minOccurs="0"/>
                <xsd:element ref="ns2:category" minOccurs="0"/>
                <xsd:element ref="ns2:Sub_x0020_Category" minOccurs="0"/>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b0a356-9077-46ff-b0c1-ea98d3fe00ba" elementFormDefault="qualified">
    <xsd:import namespace="http://schemas.microsoft.com/office/2006/documentManagement/types"/>
    <xsd:import namespace="http://schemas.microsoft.com/office/infopath/2007/PartnerControls"/>
    <xsd:element name="Old_x0020_Folder" ma:index="8" nillable="true" ma:displayName="1st Level Metadate" ma:default="** Please Select one **" ma:format="Dropdown" ma:internalName="Old_x0020_Folder">
      <xsd:simpleType>
        <xsd:restriction base="dms:Choice">
          <xsd:enumeration value="** Please Select one **"/>
          <xsd:enumeration value="White Rose"/>
          <xsd:enumeration value="Rotherham"/>
        </xsd:restriction>
      </xsd:simpleType>
    </xsd:element>
    <xsd:element name="Old_x0020_Sub_x0020_Folder" ma:index="9" nillable="true" ma:displayName="2nd Level Metadate" ma:default="** Please Select one **" ma:format="Dropdown" ma:indexed="true" ma:internalName="Old_x0020_Sub_x0020_Folder">
      <xsd:simpleType>
        <xsd:restriction base="dms:Choice">
          <xsd:enumeration value="** Please Select one **"/>
          <xsd:enumeration value="Enter Choice #1"/>
          <xsd:enumeration value="Enter Choice #2"/>
          <xsd:enumeration value="Enter Choice #3"/>
        </xsd:restriction>
      </xsd:simpleType>
    </xsd:element>
    <xsd:element name="category" ma:index="10" nillable="true" ma:displayName="3rd Level Metadate" ma:default="** Please Select One **" ma:format="Dropdown" ma:internalName="category">
      <xsd:simpleType>
        <xsd:restriction base="dms:Choice">
          <xsd:enumeration value="** Please Select One **"/>
          <xsd:enumeration value="Enter Choice #1"/>
          <xsd:enumeration value="Enter Choice #2"/>
          <xsd:enumeration value="Enter Choice #3"/>
        </xsd:restriction>
      </xsd:simpleType>
    </xsd:element>
    <xsd:element name="Sub_x0020_Category" ma:index="11" nillable="true" ma:displayName="4th Level Metadate" ma:default="** Please Select one **" ma:format="Dropdown" ma:internalName="Sub_x0020_Category">
      <xsd:simpleType>
        <xsd:restriction base="dms:Choice">
          <xsd:enumeration value="** Please Select one **"/>
          <xsd:enumeration value="Enter Choice #1"/>
          <xsd:enumeration value="Enter Choice #2"/>
          <xsd:enumeration value="Enter 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640681f1-d903-4645-9b7c-2a393f75da2f"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AutoTags" ma:index="16" nillable="true" ma:displayName="MediaServiceAutoTags"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c02735-71fc-45db-9607-8dc6bd0a46fa"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Old_x0020_Folder xmlns="73b0a356-9077-46ff-b0c1-ea98d3fe00ba">** Please Select one **</Old_x0020_Folder>
    <Sub_x0020_Category xmlns="73b0a356-9077-46ff-b0c1-ea98d3fe00ba">** Please Select one **</Sub_x0020_Category>
    <Old_x0020_Sub_x0020_Folder xmlns="73b0a356-9077-46ff-b0c1-ea98d3fe00ba">** Please Select one **</Old_x0020_Sub_x0020_Folder>
    <category xmlns="73b0a356-9077-46ff-b0c1-ea98d3fe00ba">** Please Select One **</categor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17B18F-2A6E-44BF-AA55-56991A1FDA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b0a356-9077-46ff-b0c1-ea98d3fe00ba"/>
    <ds:schemaRef ds:uri="640681f1-d903-4645-9b7c-2a393f75da2f"/>
    <ds:schemaRef ds:uri="62c02735-71fc-45db-9607-8dc6bd0a46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7B5F634-5EB0-4900-8373-DB280E9421AF}">
  <ds:schemaRefs>
    <ds:schemaRef ds:uri="http://schemas.microsoft.com/office/2006/documentManagement/types"/>
    <ds:schemaRef ds:uri="http://purl.org/dc/dcmitype/"/>
    <ds:schemaRef ds:uri="640681f1-d903-4645-9b7c-2a393f75da2f"/>
    <ds:schemaRef ds:uri="http://schemas.microsoft.com/office/infopath/2007/PartnerControls"/>
    <ds:schemaRef ds:uri="http://purl.org/dc/elements/1.1/"/>
    <ds:schemaRef ds:uri="http://schemas.microsoft.com/office/2006/metadata/properties"/>
    <ds:schemaRef ds:uri="73b0a356-9077-46ff-b0c1-ea98d3fe00ba"/>
    <ds:schemaRef ds:uri="http://schemas.openxmlformats.org/package/2006/metadata/core-properties"/>
    <ds:schemaRef ds:uri="62c02735-71fc-45db-9607-8dc6bd0a46fa"/>
    <ds:schemaRef ds:uri="http://www.w3.org/XML/1998/namespace"/>
    <ds:schemaRef ds:uri="http://purl.org/dc/terms/"/>
  </ds:schemaRefs>
</ds:datastoreItem>
</file>

<file path=customXml/itemProps3.xml><?xml version="1.0" encoding="utf-8"?>
<ds:datastoreItem xmlns:ds="http://schemas.openxmlformats.org/officeDocument/2006/customXml" ds:itemID="{19BC23FB-D8B6-44B7-8046-596664E7B7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8053</TotalTime>
  <Words>820</Words>
  <Application>Microsoft Office PowerPoint</Application>
  <PresentationFormat>On-screen Show (4:3)</PresentationFormat>
  <Paragraphs>57</Paragraphs>
  <Slides>11</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Georgia</vt:lpstr>
      <vt:lpstr>Trebuchet MS</vt:lpstr>
      <vt:lpstr>Wingdings</vt:lpstr>
      <vt:lpstr>Default</vt:lpstr>
      <vt:lpstr>Custom Design</vt:lpstr>
      <vt:lpstr>PowerPoint Presentation</vt:lpstr>
      <vt:lpstr>PowerPoint Presentation</vt:lpstr>
      <vt:lpstr>Part 1: teenagers and social media</vt:lpstr>
      <vt:lpstr>Here is one national picture of social media use. Does this match the picture in your class?  </vt:lpstr>
      <vt:lpstr>This is a graph from a survey of young people in the UK conducted for an article in The Guardian published in February 2019.  Does this match the amount of time people in your class spend on social media on average?</vt:lpstr>
      <vt:lpstr>Part 2: Positives and negatives of social media use</vt:lpstr>
      <vt:lpstr>Some negatives of social media</vt:lpstr>
      <vt:lpstr>PowerPoint Presentation</vt:lpstr>
      <vt:lpstr>Some positives of social media</vt:lpstr>
      <vt:lpstr>Part 3: Rules you would recommend for good use of social media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jack.procter-blain</dc:creator>
  <cp:lastModifiedBy>liz</cp:lastModifiedBy>
  <cp:revision>108</cp:revision>
  <cp:lastPrinted>2020-05-28T08:47:57Z</cp:lastPrinted>
  <dcterms:created xsi:type="dcterms:W3CDTF">2017-03-02T15:02:55Z</dcterms:created>
  <dcterms:modified xsi:type="dcterms:W3CDTF">2020-11-19T10:22:35Z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0x010100EDEBF32AEF6EAB42BD1E941F5EC15CD6</vt:lpwstr>
  </property>
</Properties>
</file>